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71" r:id="rId3"/>
    <p:sldId id="270" r:id="rId4"/>
    <p:sldId id="333" r:id="rId5"/>
    <p:sldId id="334" r:id="rId6"/>
    <p:sldId id="335" r:id="rId7"/>
    <p:sldId id="336" r:id="rId8"/>
    <p:sldId id="315" r:id="rId9"/>
    <p:sldId id="329" r:id="rId10"/>
    <p:sldId id="33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elin Kjellevik" userId="70e11e91-45c8-491b-9bd6-a66c789c6457" providerId="ADAL" clId="{0C25DEA1-6FE6-425C-BB70-DBE7C043A567}"/>
    <pc:docChg chg="modSld">
      <pc:chgData name="Iselin Kjellevik" userId="70e11e91-45c8-491b-9bd6-a66c789c6457" providerId="ADAL" clId="{0C25DEA1-6FE6-425C-BB70-DBE7C043A567}" dt="2024-08-22T07:12:52.229" v="17" actId="20577"/>
      <pc:docMkLst>
        <pc:docMk/>
      </pc:docMkLst>
      <pc:sldChg chg="modSp mod">
        <pc:chgData name="Iselin Kjellevik" userId="70e11e91-45c8-491b-9bd6-a66c789c6457" providerId="ADAL" clId="{0C25DEA1-6FE6-425C-BB70-DBE7C043A567}" dt="2024-08-22T07:12:52.229" v="17" actId="20577"/>
        <pc:sldMkLst>
          <pc:docMk/>
          <pc:sldMk cId="643370045" sldId="329"/>
        </pc:sldMkLst>
        <pc:spChg chg="mod">
          <ac:chgData name="Iselin Kjellevik" userId="70e11e91-45c8-491b-9bd6-a66c789c6457" providerId="ADAL" clId="{0C25DEA1-6FE6-425C-BB70-DBE7C043A567}" dt="2024-08-22T07:12:52.229" v="17" actId="20577"/>
          <ac:spMkLst>
            <pc:docMk/>
            <pc:sldMk cId="643370045" sldId="329"/>
            <ac:spMk id="5" creationId="{9F41C849-332D-4C52-9AAD-BB13747855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46167-08A7-4399-9B41-77188D4C598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F19C-C7C5-46EF-A614-D8F995AE20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42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6DCC5-5275-4E29-B613-E94EF7B8751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53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6DCC5-5275-4E29-B613-E94EF7B87516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8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6DCC5-5275-4E29-B613-E94EF7B87516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939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2ADD6A-2EA6-4F85-9492-F37E5549E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1BEE672-5BCF-49FC-AFCE-BD042AE97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3E20B-AB63-4280-BCC0-50A40503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8991C9-DCA5-4AF1-871F-B48B108A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3E14FB-B4BC-4F07-99C3-016FF43F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62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67E36-8016-4312-9AD2-1FD4C939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3FD0266-1516-4FA5-A409-94C675EB9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F2BB64-C41D-4B65-99DC-0FAE1E93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6F08DE-A216-4107-BE69-B256119A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E6C141-2B53-4A78-B4FE-746EA6D8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619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D6B5C2D-33A7-4FFA-8D19-EFF8C53B0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1360403-7DD2-4134-85E5-1181ABD9B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35B4B9-B0F5-4A51-B0BE-628804C5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BA624E-957F-435B-AAC9-3E8B5B7C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78A0E4-BD56-47A3-B686-B037E567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01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7A9477-350C-43B8-8EC6-74B9AACD6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1AAC41-12C5-4CE7-8D98-5697D55CC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74BD5B-021D-4D70-A2B3-B282ECFB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C57D5-EE6F-4B20-A6E0-2A328893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0447F8-2B48-45AF-8D4F-ADF17D69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92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4C4552-C614-4B46-8353-2F91840F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E0E2C9-89C8-4E5B-AF63-D659AA798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6F71A3-70BB-447E-B8FD-A16132E8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252B8E-B10A-49E7-A282-094C5927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D6E942-A3D7-4646-ACEC-7C2B23BD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7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F11B74-6A7D-4621-8504-AB2A0BF4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E1FDAD-9FE3-4F73-A94E-E51FDB874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C9E918-BC4C-404C-84B5-B80C76650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AF7BD0-8175-47ED-9883-18423CE2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F0505B-88C6-418C-82C1-9BEC8E5A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36ADFF-E1F8-454A-BDCD-ADA65EAE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208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0C76C8-9078-42DD-9F97-DBFE3F37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D55052A-DA7A-4FF4-8588-744B3D9D5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8CB09B3-39A5-4B25-B8F8-A1F1B1592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296B372-DCCF-4CF5-B594-3C703660D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48CE0E9-F6B0-4E2C-B195-4C59C4A89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1B988B3-62D8-46DE-89E6-086F64A8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FACFB99-40E9-4E0D-A37C-C0D93BEB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BC41636-838A-4F2E-9D64-689FCF85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85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0E6D12-7210-45DB-8794-84FBF40D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D8E031D-E3F1-4B83-8936-D6DDC09E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7F816B3-60CE-4C94-ABC7-BD4C186A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759FE0-DADE-4F65-908F-C0B329E9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22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4965505-30BF-4934-BD48-FB8D940F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1F24691-0F24-41BC-80B7-515AE34E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F90C47-0820-4870-9441-B48DB204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67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492BA1-EF85-4030-A207-D946F969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97EA9E-1210-4509-B5D2-A7D5EC705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6D921A3-109B-4ED9-A892-E4E6E3E36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8DDAB64-1C63-45A7-91B8-77E04418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56B9FA-1D5F-42E3-A404-9641B1CB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6704B01-2CBB-4A49-A3EA-D96D2E09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16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D6AA4A-D3D5-41FC-A304-6A5C0C5C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1794B54-208D-450D-B454-825FC21F9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D36504-7273-49BE-99B1-FAD21BC9D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A2A6B9-D485-4F16-B8BB-FF1D5664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295E687-BE2B-43E1-84A3-34125450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41FC5B-7379-4DF0-88A2-18D05A88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998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98FE85C-6047-4BCF-ABCE-2CC8ACF1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B97464-95BF-4304-BDA2-DD99D468F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00908D-D7D6-4C43-93A5-7F0652B8B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F007-7EBB-4DAD-B412-B7C3E0865FA1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01C870-9F6B-486E-9CD2-985EC57E8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7A3D73-0594-4D72-8C05-F1C0F67EB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71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ytt.n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7ECED">
                  <a:alpha val="23000"/>
                </a:srgbClr>
              </a:gs>
              <a:gs pos="100000">
                <a:schemeClr val="bg1">
                  <a:lumMod val="65000"/>
                  <a:alpha val="4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832" y="2646153"/>
            <a:ext cx="3024336" cy="15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6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7ECED">
                  <a:alpha val="23000"/>
                </a:srgbClr>
              </a:gs>
              <a:gs pos="100000">
                <a:schemeClr val="bg1">
                  <a:lumMod val="65000"/>
                  <a:alpha val="4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689" y="4926710"/>
            <a:ext cx="3024336" cy="156569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F41C849-332D-4C52-9AAD-BB137478559C}"/>
              </a:ext>
            </a:extLst>
          </p:cNvPr>
          <p:cNvSpPr txBox="1"/>
          <p:nvPr/>
        </p:nvSpPr>
        <p:spPr>
          <a:xfrm>
            <a:off x="2242458" y="1845129"/>
            <a:ext cx="5589814" cy="17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b-NO" dirty="0">
                <a:latin typeface="Helvetica Light"/>
                <a:cs typeface="Helvetica Light"/>
              </a:rPr>
              <a:t>Dytts kundeservice er åpen hverdager </a:t>
            </a:r>
            <a:r>
              <a:rPr lang="nb-NO">
                <a:latin typeface="Helvetica Light"/>
                <a:cs typeface="Helvetica Light"/>
              </a:rPr>
              <a:t>mellom 8-16. </a:t>
            </a:r>
            <a:r>
              <a:rPr lang="nb-NO" dirty="0">
                <a:latin typeface="Helvetica Light"/>
                <a:cs typeface="Helvetica Light"/>
              </a:rPr>
              <a:t>Send oss en mail på </a:t>
            </a:r>
            <a:r>
              <a:rPr lang="nb-NO" dirty="0">
                <a:latin typeface="Helvetica Light"/>
                <a:cs typeface="Helvetica Light"/>
                <a:hlinkClick r:id="rId3"/>
              </a:rPr>
              <a:t>info@dytt.no</a:t>
            </a:r>
            <a:r>
              <a:rPr lang="nb-NO" dirty="0">
                <a:latin typeface="Helvetica Light"/>
                <a:cs typeface="Helvetica Light"/>
              </a:rPr>
              <a:t> så svarer vi deg raskt!</a:t>
            </a:r>
          </a:p>
          <a:p>
            <a:pPr>
              <a:lnSpc>
                <a:spcPct val="120000"/>
              </a:lnSpc>
            </a:pPr>
            <a:endParaRPr lang="nb-NO" dirty="0">
              <a:latin typeface="Helvetica Light"/>
              <a:cs typeface="Helvetica Light"/>
            </a:endParaRPr>
          </a:p>
          <a:p>
            <a:pPr>
              <a:lnSpc>
                <a:spcPct val="120000"/>
              </a:lnSpc>
            </a:pPr>
            <a:endParaRPr lang="nb-NO" dirty="0">
              <a:latin typeface="Helvetica Light"/>
              <a:cs typeface="Helvetica Light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6BD2EB0-1236-48D6-A7CB-D3DC55CC0A19}"/>
              </a:ext>
            </a:extLst>
          </p:cNvPr>
          <p:cNvSpPr txBox="1"/>
          <p:nvPr/>
        </p:nvSpPr>
        <p:spPr>
          <a:xfrm>
            <a:off x="2242458" y="729663"/>
            <a:ext cx="6031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8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OptiscriptEF-Bold"/>
              </a:rPr>
              <a:t>ADMINISTRASJON OG STØTTE</a:t>
            </a:r>
          </a:p>
        </p:txBody>
      </p:sp>
    </p:spTree>
    <p:extLst>
      <p:ext uri="{BB962C8B-B14F-4D97-AF65-F5344CB8AC3E}">
        <p14:creationId xmlns:p14="http://schemas.microsoft.com/office/powerpoint/2010/main" val="239970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C198E18-629C-BA49-B9A2-027738EED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9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himmel, Backgrundsljus, person, utomhus&#10;&#10;Automatiskt genererad beskrivning">
            <a:extLst>
              <a:ext uri="{FF2B5EF4-FFF2-40B4-BE49-F238E27FC236}">
                <a16:creationId xmlns:a16="http://schemas.microsoft.com/office/drawing/2014/main" id="{81E1E08A-8BD6-1896-5819-36E43A4B3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E9516531-81A4-DAE7-E74A-BC39F782DA44}"/>
              </a:ext>
            </a:extLst>
          </p:cNvPr>
          <p:cNvSpPr/>
          <p:nvPr/>
        </p:nvSpPr>
        <p:spPr>
          <a:xfrm>
            <a:off x="1485180" y="2570670"/>
            <a:ext cx="9924499" cy="3240850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AD64883-A836-414C-A629-E2239431EBA5}"/>
              </a:ext>
            </a:extLst>
          </p:cNvPr>
          <p:cNvSpPr txBox="1"/>
          <p:nvPr/>
        </p:nvSpPr>
        <p:spPr>
          <a:xfrm>
            <a:off x="1809226" y="2796677"/>
            <a:ext cx="8573548" cy="235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0" i="0" dirty="0">
                <a:solidFill>
                  <a:srgbClr val="5A5A5A"/>
                </a:solidFill>
                <a:effectLst/>
                <a:latin typeface="open-sans"/>
              </a:rPr>
              <a:t>Gå deg i form i høst sammen med venner og kolleger! Rekker du innom Colosseum, </a:t>
            </a:r>
            <a:r>
              <a:rPr lang="nb-NO" b="0" i="0" dirty="0" err="1">
                <a:solidFill>
                  <a:srgbClr val="5A5A5A"/>
                </a:solidFill>
                <a:effectLst/>
                <a:latin typeface="open-sans"/>
              </a:rPr>
              <a:t>Sagrada</a:t>
            </a:r>
            <a:r>
              <a:rPr lang="nb-NO" b="0" i="0" dirty="0">
                <a:solidFill>
                  <a:srgbClr val="5A5A5A"/>
                </a:solidFill>
                <a:effectLst/>
                <a:latin typeface="open-sans"/>
              </a:rPr>
              <a:t> </a:t>
            </a:r>
            <a:r>
              <a:rPr lang="nb-NO" b="0" i="0" dirty="0" err="1">
                <a:solidFill>
                  <a:srgbClr val="5A5A5A"/>
                </a:solidFill>
                <a:effectLst/>
                <a:latin typeface="open-sans"/>
              </a:rPr>
              <a:t>Familia</a:t>
            </a:r>
            <a:r>
              <a:rPr lang="nb-NO" b="0" i="0" dirty="0">
                <a:solidFill>
                  <a:srgbClr val="5A5A5A"/>
                </a:solidFill>
                <a:effectLst/>
                <a:latin typeface="open-sans"/>
              </a:rPr>
              <a:t> og Louvre i løpet av høsten? Alt som kreves er 70 000 skritt per uke!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0" i="0" dirty="0">
                <a:solidFill>
                  <a:srgbClr val="5A5A5A"/>
                </a:solidFill>
                <a:effectLst/>
                <a:latin typeface="open-sans"/>
              </a:rPr>
              <a:t> I høstens morsomste aktivitetskonkurranse skal lag fra hele landet inspirere hverandre til en aktiv hverdag og besøke Budapest, Barcelona, Lisboa, Paris, London og Roma på 6 uker. Alle aktiviteter teller, og registreres enkelt i Dyttappen.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0" i="0" dirty="0">
                <a:solidFill>
                  <a:srgbClr val="5A5A5A"/>
                </a:solidFill>
                <a:effectLst/>
                <a:latin typeface="open-sans"/>
              </a:rPr>
              <a:t> Enten du går, sykler, trener styrke eller hugger ved. All aktivitet får deg fremover i virtuelle kart over storbyene, og du blir kjent med attraksjonene og historien underveis.</a:t>
            </a:r>
            <a:endParaRPr lang="sv-SE" dirty="0">
              <a:solidFill>
                <a:srgbClr val="5A5A5A"/>
              </a:solidFill>
              <a:latin typeface="open-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D99D057-C2A0-417A-A24B-D3409E1BD228}"/>
              </a:ext>
            </a:extLst>
          </p:cNvPr>
          <p:cNvSpPr txBox="1"/>
          <p:nvPr/>
        </p:nvSpPr>
        <p:spPr>
          <a:xfrm>
            <a:off x="1809225" y="830248"/>
            <a:ext cx="8573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i="0" dirty="0">
                <a:solidFill>
                  <a:srgbClr val="4A4A4A"/>
                </a:solidFill>
                <a:effectLst/>
                <a:latin typeface="filson-pro"/>
              </a:rPr>
              <a:t>Bli med </a:t>
            </a:r>
            <a:r>
              <a:rPr lang="sv-SE" sz="2800" b="1" dirty="0">
                <a:solidFill>
                  <a:srgbClr val="4A4A4A"/>
                </a:solidFill>
                <a:latin typeface="filson-pro"/>
              </a:rPr>
              <a:t>på</a:t>
            </a:r>
          </a:p>
          <a:p>
            <a:pPr algn="ctr"/>
            <a:r>
              <a:rPr lang="sv-SE" sz="2800" b="1" dirty="0">
                <a:solidFill>
                  <a:srgbClr val="4A4A4A"/>
                </a:solidFill>
                <a:latin typeface="filson-pro"/>
              </a:rPr>
              <a:t>Høstens morsomste aktivitetskampanje!</a:t>
            </a:r>
            <a:endParaRPr lang="sv-SE" sz="2800" b="1" i="0" dirty="0">
              <a:solidFill>
                <a:srgbClr val="4A4A4A"/>
              </a:solidFill>
              <a:effectLst/>
              <a:latin typeface="filson-pro"/>
            </a:endParaRPr>
          </a:p>
          <a:p>
            <a:pPr algn="ctr"/>
            <a:r>
              <a:rPr lang="sv-SE" sz="2800" b="1" i="0" dirty="0">
                <a:solidFill>
                  <a:srgbClr val="4A4A4A"/>
                </a:solidFill>
                <a:effectLst/>
                <a:latin typeface="filson-pro"/>
              </a:rPr>
              <a:t>Kampanjeperiode: 19</a:t>
            </a:r>
            <a:r>
              <a:rPr lang="sv-SE" sz="2800" b="1" dirty="0">
                <a:solidFill>
                  <a:srgbClr val="4A4A4A"/>
                </a:solidFill>
                <a:latin typeface="filson-pro"/>
              </a:rPr>
              <a:t>.september</a:t>
            </a:r>
            <a:r>
              <a:rPr lang="sv-SE" sz="2800" b="1" i="0" dirty="0">
                <a:solidFill>
                  <a:srgbClr val="4A4A4A"/>
                </a:solidFill>
                <a:effectLst/>
                <a:latin typeface="filson-pro"/>
              </a:rPr>
              <a:t>- 31.oktober</a:t>
            </a:r>
          </a:p>
        </p:txBody>
      </p:sp>
    </p:spTree>
    <p:extLst>
      <p:ext uri="{BB962C8B-B14F-4D97-AF65-F5344CB8AC3E}">
        <p14:creationId xmlns:p14="http://schemas.microsoft.com/office/powerpoint/2010/main" val="103932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53788"/>
            <a:ext cx="12192000" cy="6911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C02724-F518-4353-8C44-7CA9E0DC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57051"/>
            <a:ext cx="11582400" cy="660549"/>
          </a:xfrm>
        </p:spPr>
        <p:txBody>
          <a:bodyPr>
            <a:normAutofit/>
          </a:bodyPr>
          <a:lstStyle/>
          <a:p>
            <a:pPr algn="l"/>
            <a:r>
              <a:rPr lang="nb-NO" sz="3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Helvetica Fet"/>
              </a:rPr>
              <a:t>KONKURRANSEREGLER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207500" y="4114800"/>
            <a:ext cx="2565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700" dirty="0">
                <a:latin typeface="Helvetica Light"/>
                <a:cs typeface="Helvetica Light"/>
              </a:rPr>
              <a:t>Alle lag og personer som når frem til målet i tide er med i trekningen av premier!</a:t>
            </a:r>
          </a:p>
          <a:p>
            <a:pPr algn="ctr"/>
            <a:endParaRPr lang="sv-SE" sz="1700" dirty="0">
              <a:latin typeface="Helvetica Light"/>
              <a:cs typeface="Helvetica Light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6248400" y="4114800"/>
            <a:ext cx="256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700" dirty="0">
                <a:latin typeface="Helvetica Light"/>
                <a:cs typeface="Helvetica Light"/>
              </a:rPr>
              <a:t>Alle aktiviteter teller og kan omregnes til skritt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289300" y="4114800"/>
            <a:ext cx="256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700" dirty="0">
                <a:latin typeface="Helvetica Light"/>
                <a:cs typeface="Helvetica Light"/>
              </a:rPr>
              <a:t>I snitt skal dere gå 10 000 skritt om dagen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30200" y="4114800"/>
            <a:ext cx="256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700" dirty="0">
                <a:latin typeface="Helvetica Light"/>
                <a:cs typeface="Helvetica Light"/>
              </a:rPr>
              <a:t>Vi konkurrerer i team på 2-8 personer</a:t>
            </a:r>
          </a:p>
        </p:txBody>
      </p:sp>
      <p:pic>
        <p:nvPicPr>
          <p:cNvPr id="19" name="Bildobjekt 18" descr="logotyp_dytt.no.eps">
            <a:extLst>
              <a:ext uri="{FF2B5EF4-FFF2-40B4-BE49-F238E27FC236}">
                <a16:creationId xmlns:a16="http://schemas.microsoft.com/office/drawing/2014/main" id="{33A06B6D-7773-1842-984C-FD27CAA34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1" y="6165304"/>
            <a:ext cx="1368075" cy="44569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D07AC97-0371-02D5-CA4A-900EEBDDD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06" y="2510176"/>
            <a:ext cx="1353119" cy="1353119"/>
          </a:xfrm>
          <a:prstGeom prst="rect">
            <a:avLst/>
          </a:prstGeom>
          <a:effectLst/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5A0A3E9-DABE-BF27-0714-01B1CA0EF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8" y="2359488"/>
            <a:ext cx="1504764" cy="1504764"/>
          </a:xfrm>
          <a:prstGeom prst="rect">
            <a:avLst/>
          </a:prstGeom>
          <a:effectLst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BBCC1C6-85D5-C5E5-1C00-B268EE6B1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77" y="2396743"/>
            <a:ext cx="1430252" cy="1430252"/>
          </a:xfrm>
          <a:prstGeom prst="rect">
            <a:avLst/>
          </a:prstGeom>
          <a:effectLst/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732DD14-1D75-045A-388B-3CE1C64B2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18" y="2359488"/>
            <a:ext cx="1504763" cy="15047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9347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7ECED">
                  <a:alpha val="23000"/>
                </a:srgbClr>
              </a:gs>
              <a:gs pos="100000">
                <a:schemeClr val="bg1">
                  <a:lumMod val="65000"/>
                  <a:alpha val="4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tiscriptEF-Bold"/>
                <a:cs typeface="OptiscriptEF-Bold"/>
              </a:rPr>
              <a:t>TELL SKRITT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SzPct val="118000"/>
              <a:buNone/>
            </a:pPr>
            <a:endParaRPr lang="nb-NO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3"/>
              </a:buBlip>
            </a:pPr>
            <a:endParaRPr lang="nb-NO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3"/>
              </a:buBlip>
            </a:pPr>
            <a:endParaRPr lang="nb-NO" dirty="0">
              <a:solidFill>
                <a:schemeClr val="accent6"/>
              </a:solidFill>
            </a:endParaRP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E1C1F61-0749-4C0D-B1BF-36419A2FD5C1}"/>
              </a:ext>
            </a:extLst>
          </p:cNvPr>
          <p:cNvSpPr txBox="1"/>
          <p:nvPr/>
        </p:nvSpPr>
        <p:spPr>
          <a:xfrm>
            <a:off x="1957079" y="1484784"/>
            <a:ext cx="4752528" cy="23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b-NO" dirty="0">
                <a:latin typeface="Helvetica Light"/>
                <a:cs typeface="Helvetica Light"/>
              </a:rPr>
              <a:t>Skrittene fanges automatisk opp av Dyttappen og registreres inn i kampanjen. Du kan også integrere din favoritt-skritteller, eller registrere manuelt. </a:t>
            </a:r>
          </a:p>
          <a:p>
            <a:pPr>
              <a:lnSpc>
                <a:spcPct val="120000"/>
              </a:lnSpc>
            </a:pPr>
            <a:endParaRPr lang="nb-NO" dirty="0">
              <a:latin typeface="Helvetica Light"/>
              <a:cs typeface="Helvetica Light"/>
            </a:endParaRPr>
          </a:p>
          <a:p>
            <a:pPr>
              <a:lnSpc>
                <a:spcPct val="120000"/>
              </a:lnSpc>
            </a:pPr>
            <a:r>
              <a:rPr lang="nb-NO" dirty="0">
                <a:latin typeface="Helvetica Light"/>
                <a:cs typeface="Helvetica Light"/>
              </a:rPr>
              <a:t>Dytt-appen henter skrittene via Google </a:t>
            </a:r>
            <a:r>
              <a:rPr lang="nb-NO" dirty="0" err="1">
                <a:latin typeface="Helvetica Light"/>
                <a:cs typeface="Helvetica Light"/>
              </a:rPr>
              <a:t>fit</a:t>
            </a:r>
            <a:r>
              <a:rPr lang="nb-NO" dirty="0">
                <a:latin typeface="Helvetica Light"/>
                <a:cs typeface="Helvetica Light"/>
              </a:rPr>
              <a:t> og Apple helse</a:t>
            </a:r>
          </a:p>
        </p:txBody>
      </p:sp>
      <p:pic>
        <p:nvPicPr>
          <p:cNvPr id="10" name="Bildobjekt 9" descr="logotyp_dytt.no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849" y="6160282"/>
            <a:ext cx="1368075" cy="445690"/>
          </a:xfrm>
          <a:prstGeom prst="rect">
            <a:avLst/>
          </a:prstGeom>
        </p:spPr>
      </p:pic>
      <p:pic>
        <p:nvPicPr>
          <p:cNvPr id="6" name="Bildobjekt 5" descr="En bild som visar Mobiltelefon, skärmbild, text, Mobil enhet&#10;&#10;Automatiskt genererad beskrivning">
            <a:extLst>
              <a:ext uri="{FF2B5EF4-FFF2-40B4-BE49-F238E27FC236}">
                <a16:creationId xmlns:a16="http://schemas.microsoft.com/office/drawing/2014/main" id="{C56A03F8-B616-E40A-8862-ABF967EEA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73" y="464917"/>
            <a:ext cx="6022827" cy="504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5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7ECED">
                  <a:alpha val="23000"/>
                </a:srgbClr>
              </a:gs>
              <a:gs pos="100000">
                <a:schemeClr val="bg1">
                  <a:lumMod val="65000"/>
                  <a:alpha val="4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SzPct val="118000"/>
              <a:buNone/>
            </a:pPr>
            <a:endParaRPr lang="nb-NO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3"/>
              </a:buBlip>
            </a:pPr>
            <a:endParaRPr lang="nb-NO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3"/>
              </a:buBlip>
            </a:pPr>
            <a:endParaRPr lang="nb-NO" dirty="0">
              <a:solidFill>
                <a:schemeClr val="accent6"/>
              </a:solidFill>
            </a:endParaRP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Bildobjekt 6" descr="logotyp_dytt.no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877" y="6149155"/>
            <a:ext cx="1368075" cy="445690"/>
          </a:xfrm>
          <a:prstGeom prst="rect">
            <a:avLst/>
          </a:prstGeom>
        </p:spPr>
      </p:pic>
      <p:sp>
        <p:nvSpPr>
          <p:cNvPr id="11" name="Tittel 1"/>
          <p:cNvSpPr txBox="1">
            <a:spLocks/>
          </p:cNvSpPr>
          <p:nvPr/>
        </p:nvSpPr>
        <p:spPr>
          <a:xfrm>
            <a:off x="1957078" y="427038"/>
            <a:ext cx="482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tiscriptEF-Bold"/>
                <a:cs typeface="OptiscriptEF-Bold"/>
              </a:rPr>
              <a:t>ALLE AKTIVITETER TELLER</a:t>
            </a:r>
          </a:p>
        </p:txBody>
      </p:sp>
      <p:sp>
        <p:nvSpPr>
          <p:cNvPr id="6" name="Rektangel 5"/>
          <p:cNvSpPr/>
          <p:nvPr/>
        </p:nvSpPr>
        <p:spPr>
          <a:xfrm>
            <a:off x="1957079" y="1700808"/>
            <a:ext cx="4642977" cy="238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b-NO" dirty="0">
                <a:latin typeface="Helvetica Light"/>
                <a:cs typeface="Helvetica Light"/>
              </a:rPr>
              <a:t>Alle aktiviteter kan omregnes til skritt.</a:t>
            </a:r>
          </a:p>
          <a:p>
            <a:pPr>
              <a:lnSpc>
                <a:spcPct val="120000"/>
              </a:lnSpc>
            </a:pPr>
            <a:r>
              <a:rPr lang="nb-NO" dirty="0">
                <a:latin typeface="Helvetica Light"/>
                <a:cs typeface="Helvetica Light"/>
              </a:rPr>
              <a:t>I omregningstabellen legger du inn tiden du har brukt, og hvilken intensitet, så regnes aktiviteten automatisk om til skritt.</a:t>
            </a:r>
          </a:p>
          <a:p>
            <a:pPr>
              <a:lnSpc>
                <a:spcPct val="120000"/>
              </a:lnSpc>
            </a:pPr>
            <a:endParaRPr lang="nb-NO" dirty="0">
              <a:latin typeface="Helvetica Light"/>
              <a:cs typeface="Helvetica Light"/>
            </a:endParaRPr>
          </a:p>
          <a:p>
            <a:pPr>
              <a:lnSpc>
                <a:spcPct val="120000"/>
              </a:lnSpc>
            </a:pPr>
            <a:r>
              <a:rPr lang="nb-NO" dirty="0">
                <a:latin typeface="Helvetica Light"/>
                <a:cs typeface="Helvetica Light"/>
              </a:rPr>
              <a:t>30 min sykling		= 5 100 skritt</a:t>
            </a:r>
          </a:p>
          <a:p>
            <a:pPr>
              <a:lnSpc>
                <a:spcPct val="120000"/>
              </a:lnSpc>
            </a:pPr>
            <a:r>
              <a:rPr lang="nb-NO" dirty="0">
                <a:latin typeface="Helvetica Light"/>
                <a:cs typeface="Helvetica Light"/>
              </a:rPr>
              <a:t>30 min styrke		= 3 600 skritt </a:t>
            </a:r>
          </a:p>
        </p:txBody>
      </p:sp>
      <p:pic>
        <p:nvPicPr>
          <p:cNvPr id="13" name="Bildobjekt 12" descr="dytt_rapportere-skrit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-110522"/>
            <a:ext cx="6372000" cy="6372000"/>
          </a:xfrm>
          <a:prstGeom prst="rect">
            <a:avLst/>
          </a:prstGeom>
        </p:spPr>
      </p:pic>
      <p:pic>
        <p:nvPicPr>
          <p:cNvPr id="15" name="Bildobjekt 14" descr="fitbit-polar-garm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8" y="4797152"/>
            <a:ext cx="3022600" cy="921988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1919536" y="4293097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500" dirty="0">
              <a:latin typeface="Helvetica Light"/>
              <a:cs typeface="Helvetica Light"/>
            </a:endParaRPr>
          </a:p>
          <a:p>
            <a:r>
              <a:rPr lang="sv-SE" sz="1500" dirty="0">
                <a:latin typeface="Helvetica Light"/>
                <a:cs typeface="Helvetica Light"/>
              </a:rPr>
              <a:t>Dytt.no er </a:t>
            </a:r>
            <a:r>
              <a:rPr lang="sv-SE" sz="1500" dirty="0" err="1">
                <a:latin typeface="Helvetica Light"/>
                <a:cs typeface="Helvetica Light"/>
              </a:rPr>
              <a:t>integrert</a:t>
            </a:r>
            <a:r>
              <a:rPr lang="sv-SE" sz="1500" dirty="0">
                <a:latin typeface="Helvetica Light"/>
                <a:cs typeface="Helvetica Light"/>
              </a:rPr>
              <a:t> med:</a:t>
            </a:r>
          </a:p>
        </p:txBody>
      </p:sp>
    </p:spTree>
    <p:extLst>
      <p:ext uri="{BB962C8B-B14F-4D97-AF65-F5344CB8AC3E}">
        <p14:creationId xmlns:p14="http://schemas.microsoft.com/office/powerpoint/2010/main" val="81359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60385" y="0"/>
            <a:ext cx="12293159" cy="6858000"/>
          </a:xfrm>
          <a:prstGeom prst="rect">
            <a:avLst/>
          </a:prstGeom>
          <a:gradFill flip="none" rotWithShape="1">
            <a:gsLst>
              <a:gs pos="0">
                <a:srgbClr val="E7ECED">
                  <a:alpha val="23000"/>
                </a:srgbClr>
              </a:gs>
              <a:gs pos="100000">
                <a:schemeClr val="bg1">
                  <a:lumMod val="65000"/>
                  <a:alpha val="4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/>
          </a:p>
        </p:txBody>
      </p:sp>
      <p:pic>
        <p:nvPicPr>
          <p:cNvPr id="9" name="Bildobjekt 8" descr="logotyp_dytt.n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17" y="6231207"/>
            <a:ext cx="1368075" cy="445690"/>
          </a:xfrm>
          <a:prstGeom prst="rect">
            <a:avLst/>
          </a:prstGeom>
        </p:spPr>
      </p:pic>
      <p:sp>
        <p:nvSpPr>
          <p:cNvPr id="10" name="Tittel 1"/>
          <p:cNvSpPr txBox="1">
            <a:spLocks/>
          </p:cNvSpPr>
          <p:nvPr/>
        </p:nvSpPr>
        <p:spPr>
          <a:xfrm>
            <a:off x="1957078" y="188640"/>
            <a:ext cx="53630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tiscriptEF-Bold"/>
                <a:cs typeface="OptiscriptEF-Bold"/>
              </a:rPr>
              <a:t>Bonusoppdrag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A351AC8-B15F-4DE6-AE43-FA881CCD9284}"/>
              </a:ext>
            </a:extLst>
          </p:cNvPr>
          <p:cNvSpPr txBox="1"/>
          <p:nvPr/>
        </p:nvSpPr>
        <p:spPr>
          <a:xfrm>
            <a:off x="1906064" y="1235313"/>
            <a:ext cx="8640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Synes du det er mye med 10 000 skritt om dagen? Da kan du utføre våre egne bonusoppdrag! Alt i fra å ta en digital kaffe til å trekke frisk luft i løpet av arbeidsdagen gir ekstra skritt! </a:t>
            </a:r>
          </a:p>
        </p:txBody>
      </p:sp>
      <p:pic>
        <p:nvPicPr>
          <p:cNvPr id="6" name="Bildobjekt 5" descr="En bild som visar elektronik, text, skärmbild, dator&#10;&#10;Automatiskt genererad beskrivning">
            <a:extLst>
              <a:ext uri="{FF2B5EF4-FFF2-40B4-BE49-F238E27FC236}">
                <a16:creationId xmlns:a16="http://schemas.microsoft.com/office/drawing/2014/main" id="{B6386083-FDFE-1E0F-C4EC-4338FEBA7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8" y="1910980"/>
            <a:ext cx="6394532" cy="5360522"/>
          </a:xfrm>
          <a:prstGeom prst="rect">
            <a:avLst/>
          </a:prstGeom>
        </p:spPr>
      </p:pic>
      <p:pic>
        <p:nvPicPr>
          <p:cNvPr id="13" name="Bildobjekt 12" descr="En bild som visar text, skärmbild, programvara, Operativsystem&#10;&#10;Automatiskt genererad beskrivning">
            <a:extLst>
              <a:ext uri="{FF2B5EF4-FFF2-40B4-BE49-F238E27FC236}">
                <a16:creationId xmlns:a16="http://schemas.microsoft.com/office/drawing/2014/main" id="{509B3F27-C865-CCE8-2512-552ACD5C4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29" y="1970003"/>
            <a:ext cx="5605832" cy="46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6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583420"/>
            <a:ext cx="12192000" cy="7441419"/>
          </a:xfrm>
          <a:prstGeom prst="rect">
            <a:avLst/>
          </a:prstGeom>
          <a:gradFill flip="none" rotWithShape="1">
            <a:gsLst>
              <a:gs pos="0">
                <a:srgbClr val="E7ECED">
                  <a:alpha val="23000"/>
                </a:srgbClr>
              </a:gs>
              <a:gs pos="100000">
                <a:schemeClr val="bg1">
                  <a:lumMod val="65000"/>
                  <a:alpha val="4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/>
          </a:p>
        </p:txBody>
      </p:sp>
      <p:pic>
        <p:nvPicPr>
          <p:cNvPr id="9" name="Bildobjekt 8" descr="logotyp_dytt.n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603" y="6245370"/>
            <a:ext cx="1368075" cy="445690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SzPct val="118000"/>
              <a:buNone/>
            </a:pPr>
            <a:endParaRPr lang="nb-NO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4"/>
              </a:buBlip>
            </a:pPr>
            <a:endParaRPr lang="nb-NO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4"/>
              </a:buBlip>
            </a:pPr>
            <a:endParaRPr lang="nb-NO" dirty="0">
              <a:solidFill>
                <a:schemeClr val="accent6"/>
              </a:solidFill>
            </a:endParaRP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82BD172-61C3-4405-8DD8-20E726016132}"/>
              </a:ext>
            </a:extLst>
          </p:cNvPr>
          <p:cNvSpPr txBox="1"/>
          <p:nvPr/>
        </p:nvSpPr>
        <p:spPr>
          <a:xfrm>
            <a:off x="1957079" y="1262712"/>
            <a:ext cx="6833136" cy="14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b-NO" dirty="0">
                <a:latin typeface="Helvetica Light"/>
                <a:cs typeface="Helvetica Light"/>
              </a:rPr>
              <a:t>Du kan følge din egen og andres fremgang inne på dytt.no. Sammenligne deg med kolleger og lag i kartet og topplister på dytt.no</a:t>
            </a:r>
            <a:r>
              <a:rPr lang="nb-NO" b="1" dirty="0">
                <a:latin typeface="Helvetica Light"/>
                <a:cs typeface="Helvetica Light"/>
              </a:rPr>
              <a:t>. Bonus! For hver storby du fullfører kan du vinne tursko fra Viking </a:t>
            </a:r>
            <a:r>
              <a:rPr lang="nb-NO" b="1" dirty="0" err="1">
                <a:latin typeface="Helvetica Light"/>
                <a:cs typeface="Helvetica Light"/>
              </a:rPr>
              <a:t>Footwear</a:t>
            </a:r>
            <a:r>
              <a:rPr lang="nb-NO" b="1" dirty="0">
                <a:latin typeface="Helvetica Light"/>
                <a:cs typeface="Helvetica Light"/>
              </a:rPr>
              <a:t>!</a:t>
            </a:r>
          </a:p>
        </p:txBody>
      </p:sp>
      <p:sp>
        <p:nvSpPr>
          <p:cNvPr id="11" name="Tittel 1"/>
          <p:cNvSpPr txBox="1">
            <a:spLocks/>
          </p:cNvSpPr>
          <p:nvPr/>
        </p:nvSpPr>
        <p:spPr>
          <a:xfrm>
            <a:off x="1957078" y="427038"/>
            <a:ext cx="482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tiscriptEF-Bold"/>
                <a:cs typeface="OptiscriptEF-Bold"/>
              </a:rPr>
              <a:t>Se din fremgang</a:t>
            </a:r>
          </a:p>
        </p:txBody>
      </p:sp>
      <p:pic>
        <p:nvPicPr>
          <p:cNvPr id="5" name="Bildobjekt 4" descr="En bild som visar elektronik, Mobiltelefon, Kommunikationsenhet, Mobil enhet&#10;&#10;Automatiskt genererad beskrivning">
            <a:extLst>
              <a:ext uri="{FF2B5EF4-FFF2-40B4-BE49-F238E27FC236}">
                <a16:creationId xmlns:a16="http://schemas.microsoft.com/office/drawing/2014/main" id="{E73DAF8A-454C-AE76-C3BD-EB0F36C62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31" y="339645"/>
            <a:ext cx="6674582" cy="5595288"/>
          </a:xfrm>
          <a:prstGeom prst="rect">
            <a:avLst/>
          </a:prstGeom>
        </p:spPr>
      </p:pic>
      <p:pic>
        <p:nvPicPr>
          <p:cNvPr id="4" name="Bilde 3" descr="Et bilde som inneholder Flyfoto, fugleperspektiv, i luften, kart">
            <a:extLst>
              <a:ext uri="{FF2B5EF4-FFF2-40B4-BE49-F238E27FC236}">
                <a16:creationId xmlns:a16="http://schemas.microsoft.com/office/drawing/2014/main" id="{9B94E05D-39BF-C2F7-7AF7-34B15FE3F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538" y="3215664"/>
            <a:ext cx="6241744" cy="28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8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F897005-645A-BC40-AC68-849D4709F869}"/>
              </a:ext>
            </a:extLst>
          </p:cNvPr>
          <p:cNvSpPr/>
          <p:nvPr/>
        </p:nvSpPr>
        <p:spPr>
          <a:xfrm>
            <a:off x="0" y="-15586"/>
            <a:ext cx="12192000" cy="6011694"/>
          </a:xfrm>
          <a:prstGeom prst="rect">
            <a:avLst/>
          </a:prstGeom>
          <a:gradFill flip="none" rotWithShape="1">
            <a:gsLst>
              <a:gs pos="0">
                <a:srgbClr val="E7ECED">
                  <a:alpha val="23000"/>
                </a:srgbClr>
              </a:gs>
              <a:gs pos="100000">
                <a:schemeClr val="bg1">
                  <a:lumMod val="65000"/>
                  <a:alpha val="4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/>
          </a:p>
        </p:txBody>
      </p:sp>
      <p:pic>
        <p:nvPicPr>
          <p:cNvPr id="9" name="Bildobjekt 8" descr="logotyp_dytt.no.eps">
            <a:extLst>
              <a:ext uri="{FF2B5EF4-FFF2-40B4-BE49-F238E27FC236}">
                <a16:creationId xmlns:a16="http://schemas.microsoft.com/office/drawing/2014/main" id="{55D42F33-F236-754F-A1AD-C994B68DC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1" y="6165304"/>
            <a:ext cx="1368075" cy="44569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F41C849-332D-4C52-9AAD-BB137478559C}"/>
              </a:ext>
            </a:extLst>
          </p:cNvPr>
          <p:cNvSpPr txBox="1"/>
          <p:nvPr/>
        </p:nvSpPr>
        <p:spPr>
          <a:xfrm>
            <a:off x="2242458" y="1845129"/>
            <a:ext cx="5589814" cy="3397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40000"/>
              </a:lnSpc>
              <a:buFont typeface="+mj-lt"/>
              <a:buAutoNum type="arabicPeriod"/>
            </a:pPr>
            <a:r>
              <a:rPr lang="nb-NO" dirty="0">
                <a:latin typeface="Helvetica Light"/>
                <a:cs typeface="Helvetica Light"/>
              </a:rPr>
              <a:t>Last ned Dyttappen</a:t>
            </a:r>
          </a:p>
          <a:p>
            <a:pPr marL="457200" indent="-457200" algn="l">
              <a:lnSpc>
                <a:spcPct val="140000"/>
              </a:lnSpc>
              <a:buFont typeface="+mj-lt"/>
              <a:buAutoNum type="arabicPeriod"/>
            </a:pPr>
            <a:r>
              <a:rPr lang="nb-NO" dirty="0">
                <a:latin typeface="Helvetica Light"/>
                <a:cs typeface="Helvetica Light"/>
              </a:rPr>
              <a:t>Registrer en bruker</a:t>
            </a: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nb-NO" dirty="0">
                <a:latin typeface="Helvetica Light"/>
                <a:cs typeface="Helvetica Light"/>
              </a:rPr>
              <a:t>Skriv inn startkoden: </a:t>
            </a:r>
            <a:r>
              <a:rPr lang="nb-NO" dirty="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cs typeface="Helvetica Light"/>
              </a:rPr>
              <a:t>xxx</a:t>
            </a:r>
            <a:endParaRPr lang="nb-NO" dirty="0">
              <a:latin typeface="Helvetica Light"/>
              <a:cs typeface="Helvetica Light"/>
            </a:endParaRPr>
          </a:p>
          <a:p>
            <a:pPr marL="457200" indent="-457200" algn="l">
              <a:lnSpc>
                <a:spcPct val="140000"/>
              </a:lnSpc>
              <a:buFont typeface="+mj-lt"/>
              <a:buAutoNum type="arabicPeriod"/>
            </a:pPr>
            <a:r>
              <a:rPr lang="nb-NO" dirty="0">
                <a:latin typeface="Helvetica Light"/>
                <a:cs typeface="Helvetica Light"/>
              </a:rPr>
              <a:t>Start å gå!</a:t>
            </a:r>
            <a:r>
              <a:rPr lang="nb-NO" sz="2000" dirty="0">
                <a:latin typeface="Helvetica Light"/>
                <a:cs typeface="Helvetica Light"/>
              </a:rPr>
              <a:t> </a:t>
            </a:r>
          </a:p>
          <a:p>
            <a:pPr algn="l"/>
            <a:endParaRPr lang="nb-NO" sz="1600" dirty="0">
              <a:latin typeface="Futura Std Book"/>
              <a:cs typeface="Futura Std Book"/>
            </a:endParaRPr>
          </a:p>
          <a:p>
            <a:pPr algn="l">
              <a:lnSpc>
                <a:spcPct val="140000"/>
              </a:lnSpc>
            </a:pPr>
            <a:r>
              <a:rPr lang="nb-NO" b="1" dirty="0" err="1">
                <a:latin typeface="Helvetica"/>
                <a:cs typeface="Helvetica"/>
              </a:rPr>
              <a:t>Ps</a:t>
            </a:r>
            <a:r>
              <a:rPr lang="nb-NO" b="1" dirty="0">
                <a:latin typeface="Helvetica"/>
                <a:cs typeface="Helvetica"/>
              </a:rPr>
              <a:t>. </a:t>
            </a:r>
            <a:r>
              <a:rPr lang="nb-NO" dirty="0">
                <a:latin typeface="Helvetica Light"/>
                <a:cs typeface="Helvetica Light"/>
              </a:rPr>
              <a:t>Ønsker du å benytte </a:t>
            </a:r>
            <a:r>
              <a:rPr lang="nb-NO" dirty="0" err="1">
                <a:latin typeface="Helvetica Light"/>
                <a:cs typeface="Helvetica Light"/>
              </a:rPr>
              <a:t>webversjonen</a:t>
            </a:r>
            <a:r>
              <a:rPr lang="nb-NO" dirty="0">
                <a:latin typeface="Helvetica Light"/>
                <a:cs typeface="Helvetica Light"/>
              </a:rPr>
              <a:t> går du inn på </a:t>
            </a:r>
            <a:r>
              <a:rPr lang="nb-NO" b="1" u="sng" dirty="0">
                <a:latin typeface="Helvetica"/>
                <a:cs typeface="Helvetica"/>
              </a:rPr>
              <a:t>www.dytt.no/reg </a:t>
            </a:r>
            <a:r>
              <a:rPr lang="nb-NO" dirty="0">
                <a:latin typeface="Helvetica Light"/>
                <a:cs typeface="Helvetica Light"/>
              </a:rPr>
              <a:t>og skriver inn startkoden. Registrer så en bruker</a:t>
            </a:r>
          </a:p>
          <a:p>
            <a:pPr>
              <a:lnSpc>
                <a:spcPct val="120000"/>
              </a:lnSpc>
            </a:pPr>
            <a:endParaRPr lang="nb-NO" dirty="0">
              <a:latin typeface="Helvetica Light"/>
              <a:cs typeface="Helvetica Light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6BD2EB0-1236-48D6-A7CB-D3DC55CC0A19}"/>
              </a:ext>
            </a:extLst>
          </p:cNvPr>
          <p:cNvSpPr txBox="1"/>
          <p:nvPr/>
        </p:nvSpPr>
        <p:spPr>
          <a:xfrm>
            <a:off x="2242458" y="739391"/>
            <a:ext cx="6031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8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OptiscriptEF-Bold"/>
              </a:rPr>
              <a:t>SÅ ENKELT BLIR DU MED</a:t>
            </a:r>
          </a:p>
        </p:txBody>
      </p:sp>
    </p:spTree>
    <p:extLst>
      <p:ext uri="{BB962C8B-B14F-4D97-AF65-F5344CB8AC3E}">
        <p14:creationId xmlns:p14="http://schemas.microsoft.com/office/powerpoint/2010/main" val="64337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36753</TotalTime>
  <Words>430</Words>
  <Application>Microsoft Office PowerPoint</Application>
  <PresentationFormat>Widescreen</PresentationFormat>
  <Paragraphs>48</Paragraphs>
  <Slides>10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filson-pro</vt:lpstr>
      <vt:lpstr>Futura Std Book</vt:lpstr>
      <vt:lpstr>Helvetica</vt:lpstr>
      <vt:lpstr>Helvetica Light</vt:lpstr>
      <vt:lpstr>Helvetica Neue</vt:lpstr>
      <vt:lpstr>open-sans</vt:lpstr>
      <vt:lpstr>OptiscriptEF-Bold</vt:lpstr>
      <vt:lpstr>Office-tema</vt:lpstr>
      <vt:lpstr>PowerPoint-presentasjon</vt:lpstr>
      <vt:lpstr>PowerPoint-presentasjon</vt:lpstr>
      <vt:lpstr>PowerPoint-presentasjon</vt:lpstr>
      <vt:lpstr>KONKURRANSEREGLER</vt:lpstr>
      <vt:lpstr>TELL SKRITT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Pål Henrik Hagen</dc:creator>
  <cp:lastModifiedBy>Iselin Kjellevik</cp:lastModifiedBy>
  <cp:revision>120</cp:revision>
  <dcterms:created xsi:type="dcterms:W3CDTF">2020-02-13T10:48:20Z</dcterms:created>
  <dcterms:modified xsi:type="dcterms:W3CDTF">2024-08-22T07:14:59Z</dcterms:modified>
</cp:coreProperties>
</file>