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66" r:id="rId4"/>
    <p:sldId id="260"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726"/>
    <a:srgbClr val="9E0AE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9CB059-AAF7-4F73-B192-52FD48346E15}" v="21" dt="2021-03-04T07:37:42.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elie Köllerström" userId="98026a92-972f-4a3a-bfad-765160a52020" providerId="ADAL" clId="{8E9CB059-AAF7-4F73-B192-52FD48346E15}"/>
    <pc:docChg chg="undo redo custSel modSld">
      <pc:chgData name="Emelie Köllerström" userId="98026a92-972f-4a3a-bfad-765160a52020" providerId="ADAL" clId="{8E9CB059-AAF7-4F73-B192-52FD48346E15}" dt="2021-03-04T13:14:27.590" v="404" actId="20577"/>
      <pc:docMkLst>
        <pc:docMk/>
      </pc:docMkLst>
      <pc:sldChg chg="modSp mod">
        <pc:chgData name="Emelie Köllerström" userId="98026a92-972f-4a3a-bfad-765160a52020" providerId="ADAL" clId="{8E9CB059-AAF7-4F73-B192-52FD48346E15}" dt="2021-03-04T13:14:13.982" v="374" actId="20577"/>
        <pc:sldMkLst>
          <pc:docMk/>
          <pc:sldMk cId="3161050317" sldId="256"/>
        </pc:sldMkLst>
        <pc:spChg chg="mod">
          <ac:chgData name="Emelie Köllerström" userId="98026a92-972f-4a3a-bfad-765160a52020" providerId="ADAL" clId="{8E9CB059-AAF7-4F73-B192-52FD48346E15}" dt="2021-03-04T13:14:13.982" v="374" actId="20577"/>
          <ac:spMkLst>
            <pc:docMk/>
            <pc:sldMk cId="3161050317" sldId="256"/>
            <ac:spMk id="2" creationId="{2A2B5A77-6518-411D-9820-298B17A01C43}"/>
          </ac:spMkLst>
        </pc:spChg>
        <pc:spChg chg="mod">
          <ac:chgData name="Emelie Köllerström" userId="98026a92-972f-4a3a-bfad-765160a52020" providerId="ADAL" clId="{8E9CB059-AAF7-4F73-B192-52FD48346E15}" dt="2021-03-04T13:13:58.206" v="352" actId="1076"/>
          <ac:spMkLst>
            <pc:docMk/>
            <pc:sldMk cId="3161050317" sldId="256"/>
            <ac:spMk id="3" creationId="{7D8B94C8-5C45-472E-A5DB-7F3A2012ADA2}"/>
          </ac:spMkLst>
        </pc:spChg>
        <pc:spChg chg="mod">
          <ac:chgData name="Emelie Köllerström" userId="98026a92-972f-4a3a-bfad-765160a52020" providerId="ADAL" clId="{8E9CB059-AAF7-4F73-B192-52FD48346E15}" dt="2021-03-04T07:34:02.532" v="113" actId="14100"/>
          <ac:spMkLst>
            <pc:docMk/>
            <pc:sldMk cId="3161050317" sldId="256"/>
            <ac:spMk id="18" creationId="{5976A7F1-BC44-4FFF-A7D7-12FAD2F29559}"/>
          </ac:spMkLst>
        </pc:spChg>
      </pc:sldChg>
      <pc:sldChg chg="modSp mod">
        <pc:chgData name="Emelie Köllerström" userId="98026a92-972f-4a3a-bfad-765160a52020" providerId="ADAL" clId="{8E9CB059-AAF7-4F73-B192-52FD48346E15}" dt="2021-03-04T07:27:34.068" v="2" actId="207"/>
        <pc:sldMkLst>
          <pc:docMk/>
          <pc:sldMk cId="1147532129" sldId="257"/>
        </pc:sldMkLst>
        <pc:spChg chg="mod">
          <ac:chgData name="Emelie Köllerström" userId="98026a92-972f-4a3a-bfad-765160a52020" providerId="ADAL" clId="{8E9CB059-AAF7-4F73-B192-52FD48346E15}" dt="2021-03-04T07:27:34.068" v="2" actId="207"/>
          <ac:spMkLst>
            <pc:docMk/>
            <pc:sldMk cId="1147532129" sldId="257"/>
            <ac:spMk id="5" creationId="{13315D65-18AA-4525-AEA7-B12512233274}"/>
          </ac:spMkLst>
        </pc:spChg>
      </pc:sldChg>
      <pc:sldChg chg="modSp mod">
        <pc:chgData name="Emelie Köllerström" userId="98026a92-972f-4a3a-bfad-765160a52020" providerId="ADAL" clId="{8E9CB059-AAF7-4F73-B192-52FD48346E15}" dt="2021-03-04T13:10:46.054" v="322" actId="20577"/>
        <pc:sldMkLst>
          <pc:docMk/>
          <pc:sldMk cId="561492910" sldId="260"/>
        </pc:sldMkLst>
        <pc:spChg chg="mod">
          <ac:chgData name="Emelie Köllerström" userId="98026a92-972f-4a3a-bfad-765160a52020" providerId="ADAL" clId="{8E9CB059-AAF7-4F73-B192-52FD48346E15}" dt="2021-03-04T13:10:46.054" v="322" actId="20577"/>
          <ac:spMkLst>
            <pc:docMk/>
            <pc:sldMk cId="561492910" sldId="260"/>
            <ac:spMk id="2" creationId="{B7FB4E6C-349E-4B63-822C-FE9FA147593E}"/>
          </ac:spMkLst>
        </pc:spChg>
        <pc:spChg chg="mod">
          <ac:chgData name="Emelie Köllerström" userId="98026a92-972f-4a3a-bfad-765160a52020" providerId="ADAL" clId="{8E9CB059-AAF7-4F73-B192-52FD48346E15}" dt="2021-03-04T07:42:10.601" v="216"/>
          <ac:spMkLst>
            <pc:docMk/>
            <pc:sldMk cId="561492910" sldId="260"/>
            <ac:spMk id="3" creationId="{8D748570-2487-4C2B-AD8A-F8B41470D022}"/>
          </ac:spMkLst>
        </pc:spChg>
        <pc:spChg chg="mod">
          <ac:chgData name="Emelie Köllerström" userId="98026a92-972f-4a3a-bfad-765160a52020" providerId="ADAL" clId="{8E9CB059-AAF7-4F73-B192-52FD48346E15}" dt="2021-03-04T07:43:19.260" v="227" actId="20577"/>
          <ac:spMkLst>
            <pc:docMk/>
            <pc:sldMk cId="561492910" sldId="260"/>
            <ac:spMk id="13" creationId="{28A3380D-4612-4C96-996B-71C69F44982B}"/>
          </ac:spMkLst>
        </pc:spChg>
      </pc:sldChg>
      <pc:sldChg chg="modSp mod">
        <pc:chgData name="Emelie Köllerström" userId="98026a92-972f-4a3a-bfad-765160a52020" providerId="ADAL" clId="{8E9CB059-AAF7-4F73-B192-52FD48346E15}" dt="2021-03-04T13:14:27.590" v="404" actId="20577"/>
        <pc:sldMkLst>
          <pc:docMk/>
          <pc:sldMk cId="4256039637" sldId="264"/>
        </pc:sldMkLst>
        <pc:spChg chg="mod">
          <ac:chgData name="Emelie Köllerström" userId="98026a92-972f-4a3a-bfad-765160a52020" providerId="ADAL" clId="{8E9CB059-AAF7-4F73-B192-52FD48346E15}" dt="2021-03-04T07:45:09.571" v="245" actId="20577"/>
          <ac:spMkLst>
            <pc:docMk/>
            <pc:sldMk cId="4256039637" sldId="264"/>
            <ac:spMk id="3" creationId="{0C4BD91A-DC0D-43B0-BE9D-7D263F8889B0}"/>
          </ac:spMkLst>
        </pc:spChg>
        <pc:spChg chg="mod">
          <ac:chgData name="Emelie Köllerström" userId="98026a92-972f-4a3a-bfad-765160a52020" providerId="ADAL" clId="{8E9CB059-AAF7-4F73-B192-52FD48346E15}" dt="2021-03-04T13:14:27.590" v="404" actId="20577"/>
          <ac:spMkLst>
            <pc:docMk/>
            <pc:sldMk cId="4256039637" sldId="264"/>
            <ac:spMk id="5" creationId="{B14E4465-04C6-4FB1-90E2-EBEB867F1897}"/>
          </ac:spMkLst>
        </pc:spChg>
        <pc:spChg chg="mod">
          <ac:chgData name="Emelie Köllerström" userId="98026a92-972f-4a3a-bfad-765160a52020" providerId="ADAL" clId="{8E9CB059-AAF7-4F73-B192-52FD48346E15}" dt="2021-03-04T07:48:35.038" v="317" actId="790"/>
          <ac:spMkLst>
            <pc:docMk/>
            <pc:sldMk cId="4256039637" sldId="264"/>
            <ac:spMk id="6" creationId="{D06FFFF0-CDAA-4605-8899-C229A661BEF6}"/>
          </ac:spMkLst>
        </pc:spChg>
      </pc:sldChg>
      <pc:sldChg chg="addSp delSp modSp mod">
        <pc:chgData name="Emelie Köllerström" userId="98026a92-972f-4a3a-bfad-765160a52020" providerId="ADAL" clId="{8E9CB059-AAF7-4F73-B192-52FD48346E15}" dt="2021-03-04T07:37:42.386" v="166" actId="1076"/>
        <pc:sldMkLst>
          <pc:docMk/>
          <pc:sldMk cId="170111620" sldId="266"/>
        </pc:sldMkLst>
        <pc:spChg chg="mod">
          <ac:chgData name="Emelie Köllerström" userId="98026a92-972f-4a3a-bfad-765160a52020" providerId="ADAL" clId="{8E9CB059-AAF7-4F73-B192-52FD48346E15}" dt="2021-03-04T07:35:05.723" v="132"/>
          <ac:spMkLst>
            <pc:docMk/>
            <pc:sldMk cId="170111620" sldId="266"/>
            <ac:spMk id="3" creationId="{E56122FF-D242-49B1-B98B-2CBA54112E73}"/>
          </ac:spMkLst>
        </pc:spChg>
        <pc:spChg chg="mod">
          <ac:chgData name="Emelie Köllerström" userId="98026a92-972f-4a3a-bfad-765160a52020" providerId="ADAL" clId="{8E9CB059-AAF7-4F73-B192-52FD48346E15}" dt="2021-03-04T07:36:31.570" v="149" actId="1076"/>
          <ac:spMkLst>
            <pc:docMk/>
            <pc:sldMk cId="170111620" sldId="266"/>
            <ac:spMk id="9" creationId="{6891575D-61C2-43DA-8706-4B602B096B3F}"/>
          </ac:spMkLst>
        </pc:spChg>
        <pc:spChg chg="mod">
          <ac:chgData name="Emelie Köllerström" userId="98026a92-972f-4a3a-bfad-765160a52020" providerId="ADAL" clId="{8E9CB059-AAF7-4F73-B192-52FD48346E15}" dt="2021-03-04T07:35:33.702" v="139"/>
          <ac:spMkLst>
            <pc:docMk/>
            <pc:sldMk cId="170111620" sldId="266"/>
            <ac:spMk id="15" creationId="{66AFA5B0-6B35-45CB-9C52-1F89F5C85BB5}"/>
          </ac:spMkLst>
        </pc:spChg>
        <pc:spChg chg="mod">
          <ac:chgData name="Emelie Köllerström" userId="98026a92-972f-4a3a-bfad-765160a52020" providerId="ADAL" clId="{8E9CB059-AAF7-4F73-B192-52FD48346E15}" dt="2021-03-04T07:36:09.736" v="145"/>
          <ac:spMkLst>
            <pc:docMk/>
            <pc:sldMk cId="170111620" sldId="266"/>
            <ac:spMk id="16" creationId="{CAECE07E-F837-405E-B2DF-3FC0B6F12D10}"/>
          </ac:spMkLst>
        </pc:spChg>
        <pc:picChg chg="mod">
          <ac:chgData name="Emelie Köllerström" userId="98026a92-972f-4a3a-bfad-765160a52020" providerId="ADAL" clId="{8E9CB059-AAF7-4F73-B192-52FD48346E15}" dt="2021-03-04T07:37:31.164" v="163" actId="1076"/>
          <ac:picMkLst>
            <pc:docMk/>
            <pc:sldMk cId="170111620" sldId="266"/>
            <ac:picMk id="14" creationId="{1680D947-C2B0-4A6C-8414-3AB53CE44E1F}"/>
          </ac:picMkLst>
        </pc:picChg>
        <pc:picChg chg="add mod">
          <ac:chgData name="Emelie Köllerström" userId="98026a92-972f-4a3a-bfad-765160a52020" providerId="ADAL" clId="{8E9CB059-AAF7-4F73-B192-52FD48346E15}" dt="2021-03-04T07:37:06.553" v="159" actId="1076"/>
          <ac:picMkLst>
            <pc:docMk/>
            <pc:sldMk cId="170111620" sldId="266"/>
            <ac:picMk id="1026" creationId="{AB377AFD-5B79-45D8-B263-83F005F15EB5}"/>
          </ac:picMkLst>
        </pc:picChg>
        <pc:picChg chg="add mod">
          <ac:chgData name="Emelie Köllerström" userId="98026a92-972f-4a3a-bfad-765160a52020" providerId="ADAL" clId="{8E9CB059-AAF7-4F73-B192-52FD48346E15}" dt="2021-03-04T07:37:00.346" v="157" actId="1076"/>
          <ac:picMkLst>
            <pc:docMk/>
            <pc:sldMk cId="170111620" sldId="266"/>
            <ac:picMk id="1028" creationId="{F73BE332-59F9-4F61-BAD7-118BAC5A3C54}"/>
          </ac:picMkLst>
        </pc:picChg>
        <pc:picChg chg="add mod">
          <ac:chgData name="Emelie Köllerström" userId="98026a92-972f-4a3a-bfad-765160a52020" providerId="ADAL" clId="{8E9CB059-AAF7-4F73-B192-52FD48346E15}" dt="2021-03-04T07:37:42.386" v="166" actId="1076"/>
          <ac:picMkLst>
            <pc:docMk/>
            <pc:sldMk cId="170111620" sldId="266"/>
            <ac:picMk id="1030" creationId="{03663989-46DF-4819-BA12-2E3BC4A27B00}"/>
          </ac:picMkLst>
        </pc:picChg>
        <pc:picChg chg="del">
          <ac:chgData name="Emelie Köllerström" userId="98026a92-972f-4a3a-bfad-765160a52020" providerId="ADAL" clId="{8E9CB059-AAF7-4F73-B192-52FD48346E15}" dt="2021-03-04T07:36:20.123" v="146" actId="478"/>
          <ac:picMkLst>
            <pc:docMk/>
            <pc:sldMk cId="170111620" sldId="266"/>
            <ac:picMk id="1034" creationId="{5282E351-DAE1-47DC-B6DA-5BBEBCB71F3D}"/>
          </ac:picMkLst>
        </pc:picChg>
        <pc:picChg chg="del">
          <ac:chgData name="Emelie Köllerström" userId="98026a92-972f-4a3a-bfad-765160a52020" providerId="ADAL" clId="{8E9CB059-AAF7-4F73-B192-52FD48346E15}" dt="2021-03-04T07:36:48.258" v="153" actId="478"/>
          <ac:picMkLst>
            <pc:docMk/>
            <pc:sldMk cId="170111620" sldId="266"/>
            <ac:picMk id="1036" creationId="{2242CD00-5492-48D3-9C0E-DBE6D9F1157B}"/>
          </ac:picMkLst>
        </pc:picChg>
        <pc:picChg chg="del">
          <ac:chgData name="Emelie Köllerström" userId="98026a92-972f-4a3a-bfad-765160a52020" providerId="ADAL" clId="{8E9CB059-AAF7-4F73-B192-52FD48346E15}" dt="2021-03-04T07:37:07.890" v="160" actId="478"/>
          <ac:picMkLst>
            <pc:docMk/>
            <pc:sldMk cId="170111620" sldId="266"/>
            <ac:picMk id="1038" creationId="{741669AD-5A90-4D7C-BB05-6F76ABDC1A1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48B9D546-BFEA-498E-9F9F-50A110736E85}" type="datetimeFigureOut">
              <a:rPr lang="sv-SE" smtClean="0"/>
              <a:t>2021-03-04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200987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B9D546-BFEA-498E-9F9F-50A110736E85}" type="datetimeFigureOut">
              <a:rPr lang="sv-SE" smtClean="0"/>
              <a:t>2021-03-04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4280335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B9D546-BFEA-498E-9F9F-50A110736E85}" type="datetimeFigureOut">
              <a:rPr lang="sv-SE" smtClean="0"/>
              <a:t>2021-03-04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133473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B9D546-BFEA-498E-9F9F-50A110736E85}" type="datetimeFigureOut">
              <a:rPr lang="sv-SE" smtClean="0"/>
              <a:t>2021-03-04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92321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8B9D546-BFEA-498E-9F9F-50A110736E85}" type="datetimeFigureOut">
              <a:rPr lang="sv-SE" smtClean="0"/>
              <a:t>2021-03-04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408727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48B9D546-BFEA-498E-9F9F-50A110736E85}" type="datetimeFigureOut">
              <a:rPr lang="sv-SE" smtClean="0"/>
              <a:t>2021-03-04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326116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8B9D546-BFEA-498E-9F9F-50A110736E85}" type="datetimeFigureOut">
              <a:rPr lang="sv-SE" smtClean="0"/>
              <a:t>2021-03-04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2748572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48B9D546-BFEA-498E-9F9F-50A110736E85}" type="datetimeFigureOut">
              <a:rPr lang="sv-SE" smtClean="0"/>
              <a:t>2021-03-04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3227954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9D546-BFEA-498E-9F9F-50A110736E85}" type="datetimeFigureOut">
              <a:rPr lang="sv-SE" smtClean="0"/>
              <a:t>2021-03-04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70554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8B9D546-BFEA-498E-9F9F-50A110736E85}" type="datetimeFigureOut">
              <a:rPr lang="sv-SE" smtClean="0"/>
              <a:t>2021-03-04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1538781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8B9D546-BFEA-498E-9F9F-50A110736E85}" type="datetimeFigureOut">
              <a:rPr lang="sv-SE" smtClean="0"/>
              <a:t>2021-03-04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6C93F7F-F94D-42AB-A4DD-03E6C2F1A535}" type="slidenum">
              <a:rPr lang="sv-SE" smtClean="0"/>
              <a:t>‹#›</a:t>
            </a:fld>
            <a:endParaRPr lang="sv-SE"/>
          </a:p>
        </p:txBody>
      </p:sp>
    </p:spTree>
    <p:extLst>
      <p:ext uri="{BB962C8B-B14F-4D97-AF65-F5344CB8AC3E}">
        <p14:creationId xmlns:p14="http://schemas.microsoft.com/office/powerpoint/2010/main" val="331128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9D546-BFEA-498E-9F9F-50A110736E85}" type="datetimeFigureOut">
              <a:rPr lang="sv-SE" smtClean="0"/>
              <a:t>2021-03-04</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93F7F-F94D-42AB-A4DD-03E6C2F1A535}" type="slidenum">
              <a:rPr lang="sv-SE" smtClean="0"/>
              <a:t>‹#›</a:t>
            </a:fld>
            <a:endParaRPr lang="sv-SE"/>
          </a:p>
        </p:txBody>
      </p:sp>
    </p:spTree>
    <p:extLst>
      <p:ext uri="{BB962C8B-B14F-4D97-AF65-F5344CB8AC3E}">
        <p14:creationId xmlns:p14="http://schemas.microsoft.com/office/powerpoint/2010/main" val="4169231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hyperlink" Target="mailto:info@tappa.se"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descr="En bild som visar clipart&#10;&#10;Beskrivning genererad med mycket hög exakthet">
            <a:extLst>
              <a:ext uri="{FF2B5EF4-FFF2-40B4-BE49-F238E27FC236}">
                <a16:creationId xmlns:a16="http://schemas.microsoft.com/office/drawing/2014/main" id="{A1DD7674-7760-455C-A664-6FE54707EF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8332" y="2201332"/>
            <a:ext cx="6475336" cy="1813504"/>
          </a:xfrm>
          <a:prstGeom prst="rect">
            <a:avLst/>
          </a:prstGeom>
        </p:spPr>
      </p:pic>
      <p:pic>
        <p:nvPicPr>
          <p:cNvPr id="3" name="Bildobjekt 2" descr="bakgrund-med-aktivitet.png"/>
          <p:cNvPicPr>
            <a:picLocks noChangeAspect="1"/>
          </p:cNvPicPr>
          <p:nvPr/>
        </p:nvPicPr>
        <p:blipFill rotWithShape="1">
          <a:blip r:embed="rId3">
            <a:alphaModFix amt="57000"/>
            <a:extLst>
              <a:ext uri="{28A0092B-C50C-407E-A947-70E740481C1C}">
                <a14:useLocalDpi xmlns:a14="http://schemas.microsoft.com/office/drawing/2010/main" val="0"/>
              </a:ext>
            </a:extLst>
          </a:blip>
          <a:srcRect t="24452" b="16338"/>
          <a:stretch/>
        </p:blipFill>
        <p:spPr>
          <a:xfrm>
            <a:off x="0" y="0"/>
            <a:ext cx="12192000" cy="6858000"/>
          </a:xfrm>
          <a:prstGeom prst="rect">
            <a:avLst/>
          </a:prstGeom>
        </p:spPr>
      </p:pic>
      <p:sp>
        <p:nvSpPr>
          <p:cNvPr id="5" name="textruta 4">
            <a:extLst>
              <a:ext uri="{FF2B5EF4-FFF2-40B4-BE49-F238E27FC236}">
                <a16:creationId xmlns:a16="http://schemas.microsoft.com/office/drawing/2014/main" id="{13315D65-18AA-4525-AEA7-B12512233274}"/>
              </a:ext>
            </a:extLst>
          </p:cNvPr>
          <p:cNvSpPr txBox="1"/>
          <p:nvPr/>
        </p:nvSpPr>
        <p:spPr>
          <a:xfrm>
            <a:off x="3295049" y="4279877"/>
            <a:ext cx="5601905" cy="584775"/>
          </a:xfrm>
          <a:prstGeom prst="rect">
            <a:avLst/>
          </a:prstGeom>
          <a:noFill/>
        </p:spPr>
        <p:txBody>
          <a:bodyPr wrap="square" rtlCol="0">
            <a:spAutoFit/>
          </a:bodyPr>
          <a:lstStyle/>
          <a:p>
            <a:pPr algn="ctr"/>
            <a:r>
              <a:rPr lang="en-US" sz="3200" b="1" dirty="0">
                <a:solidFill>
                  <a:srgbClr val="5C5C5C"/>
                </a:solidFill>
                <a:latin typeface="Signika Bold"/>
                <a:cs typeface="Signika Bold"/>
              </a:rPr>
              <a:t>Better </a:t>
            </a:r>
            <a:r>
              <a:rPr lang="en-US" sz="3200" b="1" dirty="0">
                <a:solidFill>
                  <a:srgbClr val="F89726"/>
                </a:solidFill>
                <a:latin typeface="Signika Bold"/>
                <a:cs typeface="Signika Bold"/>
              </a:rPr>
              <a:t>health</a:t>
            </a:r>
            <a:r>
              <a:rPr lang="en-US" sz="3200" b="1" dirty="0">
                <a:solidFill>
                  <a:srgbClr val="5C5C5C"/>
                </a:solidFill>
                <a:latin typeface="Signika Bold"/>
                <a:cs typeface="Signika Bold"/>
              </a:rPr>
              <a:t> and </a:t>
            </a:r>
            <a:r>
              <a:rPr lang="en-US" sz="3200" b="1" dirty="0">
                <a:solidFill>
                  <a:srgbClr val="F89726"/>
                </a:solidFill>
                <a:latin typeface="Signika Bold"/>
                <a:cs typeface="Signika Bold"/>
              </a:rPr>
              <a:t>fun</a:t>
            </a:r>
            <a:r>
              <a:rPr lang="en-US" sz="3200" b="1" dirty="0">
                <a:solidFill>
                  <a:srgbClr val="5C5C5C"/>
                </a:solidFill>
                <a:latin typeface="Signika Bold"/>
                <a:cs typeface="Signika Bold"/>
              </a:rPr>
              <a:t> at work!</a:t>
            </a:r>
            <a:endParaRPr lang="sv-SE" sz="3200" b="1" dirty="0">
              <a:solidFill>
                <a:srgbClr val="5C5C5C"/>
              </a:solidFill>
              <a:latin typeface="Signika Bold"/>
              <a:cs typeface="Signika Bold"/>
            </a:endParaRPr>
          </a:p>
        </p:txBody>
      </p:sp>
    </p:spTree>
    <p:extLst>
      <p:ext uri="{BB962C8B-B14F-4D97-AF65-F5344CB8AC3E}">
        <p14:creationId xmlns:p14="http://schemas.microsoft.com/office/powerpoint/2010/main" val="1147532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10" name="Bildobjekt 9">
            <a:extLst>
              <a:ext uri="{FF2B5EF4-FFF2-40B4-BE49-F238E27FC236}">
                <a16:creationId xmlns:a16="http://schemas.microsoft.com/office/drawing/2014/main" id="{CC4685F1-D61A-4DAE-B55E-C65201E41C61}"/>
              </a:ext>
            </a:extLst>
          </p:cNvPr>
          <p:cNvPicPr>
            <a:picLocks noChangeAspect="1"/>
          </p:cNvPicPr>
          <p:nvPr/>
        </p:nvPicPr>
        <p:blipFill rotWithShape="1">
          <a:blip r:embed="rId2">
            <a:extLst>
              <a:ext uri="{28A0092B-C50C-407E-A947-70E740481C1C}">
                <a14:useLocalDpi xmlns:a14="http://schemas.microsoft.com/office/drawing/2010/main" val="0"/>
              </a:ext>
            </a:extLst>
          </a:blip>
          <a:srcRect l="51423" t="46486" r="25705" b="10576"/>
          <a:stretch/>
        </p:blipFill>
        <p:spPr>
          <a:xfrm>
            <a:off x="9873842" y="3909275"/>
            <a:ext cx="2316634" cy="2944536"/>
          </a:xfrm>
          <a:prstGeom prst="rect">
            <a:avLst/>
          </a:prstGeom>
        </p:spPr>
      </p:pic>
      <p:pic>
        <p:nvPicPr>
          <p:cNvPr id="12" name="Bildobjekt 11">
            <a:extLst>
              <a:ext uri="{FF2B5EF4-FFF2-40B4-BE49-F238E27FC236}">
                <a16:creationId xmlns:a16="http://schemas.microsoft.com/office/drawing/2014/main" id="{1FD441D3-AE6F-45DF-AF59-E3377997F55C}"/>
              </a:ext>
            </a:extLst>
          </p:cNvPr>
          <p:cNvPicPr>
            <a:picLocks noChangeAspect="1"/>
          </p:cNvPicPr>
          <p:nvPr/>
        </p:nvPicPr>
        <p:blipFill rotWithShape="1">
          <a:blip r:embed="rId2">
            <a:extLst>
              <a:ext uri="{28A0092B-C50C-407E-A947-70E740481C1C}">
                <a14:useLocalDpi xmlns:a14="http://schemas.microsoft.com/office/drawing/2010/main" val="0"/>
              </a:ext>
            </a:extLst>
          </a:blip>
          <a:srcRect r="83129" b="67462"/>
          <a:stretch/>
        </p:blipFill>
        <p:spPr>
          <a:xfrm>
            <a:off x="-14271" y="0"/>
            <a:ext cx="1708847" cy="2231472"/>
          </a:xfrm>
          <a:prstGeom prst="rect">
            <a:avLst/>
          </a:prstGeom>
        </p:spPr>
      </p:pic>
      <p:pic>
        <p:nvPicPr>
          <p:cNvPr id="16" name="Bildobjekt 15">
            <a:extLst>
              <a:ext uri="{FF2B5EF4-FFF2-40B4-BE49-F238E27FC236}">
                <a16:creationId xmlns:a16="http://schemas.microsoft.com/office/drawing/2014/main" id="{799F4097-D127-4F22-B9B9-7C26F90E233C}"/>
              </a:ext>
            </a:extLst>
          </p:cNvPr>
          <p:cNvPicPr>
            <a:picLocks noChangeAspect="1"/>
          </p:cNvPicPr>
          <p:nvPr/>
        </p:nvPicPr>
        <p:blipFill rotWithShape="1">
          <a:blip r:embed="rId2">
            <a:extLst>
              <a:ext uri="{28A0092B-C50C-407E-A947-70E740481C1C}">
                <a14:useLocalDpi xmlns:a14="http://schemas.microsoft.com/office/drawing/2010/main" val="0"/>
              </a:ext>
            </a:extLst>
          </a:blip>
          <a:srcRect l="76946" t="21286" r="8726" b="57766"/>
          <a:stretch/>
        </p:blipFill>
        <p:spPr>
          <a:xfrm>
            <a:off x="8347046" y="5266192"/>
            <a:ext cx="1451295" cy="1436616"/>
          </a:xfrm>
          <a:prstGeom prst="rect">
            <a:avLst/>
          </a:prstGeom>
        </p:spPr>
      </p:pic>
      <p:sp>
        <p:nvSpPr>
          <p:cNvPr id="18" name="textruta 17">
            <a:extLst>
              <a:ext uri="{FF2B5EF4-FFF2-40B4-BE49-F238E27FC236}">
                <a16:creationId xmlns:a16="http://schemas.microsoft.com/office/drawing/2014/main" id="{5976A7F1-BC44-4FFF-A7D7-12FAD2F29559}"/>
              </a:ext>
            </a:extLst>
          </p:cNvPr>
          <p:cNvSpPr txBox="1"/>
          <p:nvPr/>
        </p:nvSpPr>
        <p:spPr>
          <a:xfrm>
            <a:off x="894825" y="1663600"/>
            <a:ext cx="11025931" cy="646331"/>
          </a:xfrm>
          <a:prstGeom prst="rect">
            <a:avLst/>
          </a:prstGeom>
          <a:noFill/>
        </p:spPr>
        <p:txBody>
          <a:bodyPr wrap="square" rtlCol="0">
            <a:spAutoFit/>
          </a:bodyPr>
          <a:lstStyle/>
          <a:p>
            <a:r>
              <a:rPr lang="en-GB" sz="3600" dirty="0">
                <a:solidFill>
                  <a:srgbClr val="9E0AEB"/>
                </a:solidFill>
                <a:latin typeface="Helvetica Neue"/>
              </a:rPr>
              <a:t>Join this springs most motivating activity campaign</a:t>
            </a:r>
          </a:p>
        </p:txBody>
      </p:sp>
      <p:sp>
        <p:nvSpPr>
          <p:cNvPr id="2" name="textruta 1">
            <a:extLst>
              <a:ext uri="{FF2B5EF4-FFF2-40B4-BE49-F238E27FC236}">
                <a16:creationId xmlns:a16="http://schemas.microsoft.com/office/drawing/2014/main" id="{2A2B5A77-6518-411D-9820-298B17A01C43}"/>
              </a:ext>
            </a:extLst>
          </p:cNvPr>
          <p:cNvSpPr txBox="1"/>
          <p:nvPr/>
        </p:nvSpPr>
        <p:spPr>
          <a:xfrm>
            <a:off x="3365382" y="3418728"/>
            <a:ext cx="6374236" cy="369332"/>
          </a:xfrm>
          <a:prstGeom prst="rect">
            <a:avLst/>
          </a:prstGeom>
          <a:noFill/>
        </p:spPr>
        <p:txBody>
          <a:bodyPr wrap="square" rtlCol="0">
            <a:spAutoFit/>
          </a:bodyPr>
          <a:lstStyle/>
          <a:p>
            <a:r>
              <a:rPr lang="en-US" dirty="0">
                <a:solidFill>
                  <a:srgbClr val="9E0AEB"/>
                </a:solidFill>
                <a:latin typeface="Helvetica Neue"/>
              </a:rPr>
              <a:t>Competition period </a:t>
            </a:r>
            <a:r>
              <a:rPr lang="en-US" dirty="0">
                <a:solidFill>
                  <a:srgbClr val="FF0000"/>
                </a:solidFill>
                <a:latin typeface="Helvetica Neue"/>
              </a:rPr>
              <a:t>XX XXX – XX XXX (add the dates here)</a:t>
            </a:r>
          </a:p>
        </p:txBody>
      </p:sp>
      <p:sp>
        <p:nvSpPr>
          <p:cNvPr id="3" name="textruta 2">
            <a:extLst>
              <a:ext uri="{FF2B5EF4-FFF2-40B4-BE49-F238E27FC236}">
                <a16:creationId xmlns:a16="http://schemas.microsoft.com/office/drawing/2014/main" id="{7D8B94C8-5C45-472E-A5DB-7F3A2012ADA2}"/>
              </a:ext>
            </a:extLst>
          </p:cNvPr>
          <p:cNvSpPr txBox="1"/>
          <p:nvPr/>
        </p:nvSpPr>
        <p:spPr>
          <a:xfrm>
            <a:off x="1632005" y="2617205"/>
            <a:ext cx="8927985" cy="646331"/>
          </a:xfrm>
          <a:prstGeom prst="rect">
            <a:avLst/>
          </a:prstGeom>
          <a:noFill/>
        </p:spPr>
        <p:txBody>
          <a:bodyPr wrap="square" rtlCol="0">
            <a:spAutoFit/>
          </a:bodyPr>
          <a:lstStyle/>
          <a:p>
            <a:r>
              <a:rPr lang="en-US" sz="3600" dirty="0">
                <a:solidFill>
                  <a:srgbClr val="FF0000"/>
                </a:solidFill>
                <a:latin typeface="Helvetica Neue"/>
              </a:rPr>
              <a:t>Type in the name of the competition here</a:t>
            </a:r>
          </a:p>
        </p:txBody>
      </p:sp>
    </p:spTree>
    <p:extLst>
      <p:ext uri="{BB962C8B-B14F-4D97-AF65-F5344CB8AC3E}">
        <p14:creationId xmlns:p14="http://schemas.microsoft.com/office/powerpoint/2010/main" val="316105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bakgrund-med-aktivitet.png">
            <a:extLst>
              <a:ext uri="{FF2B5EF4-FFF2-40B4-BE49-F238E27FC236}">
                <a16:creationId xmlns:a16="http://schemas.microsoft.com/office/drawing/2014/main" id="{1680D947-C2B0-4A6C-8414-3AB53CE44E1F}"/>
              </a:ext>
            </a:extLst>
          </p:cNvPr>
          <p:cNvPicPr>
            <a:picLocks noChangeAspect="1"/>
          </p:cNvPicPr>
          <p:nvPr/>
        </p:nvPicPr>
        <p:blipFill rotWithShape="1">
          <a:blip r:embed="rId2">
            <a:extLst>
              <a:ext uri="{28A0092B-C50C-407E-A947-70E740481C1C}">
                <a14:useLocalDpi xmlns:a14="http://schemas.microsoft.com/office/drawing/2010/main" val="0"/>
              </a:ext>
            </a:extLst>
          </a:blip>
          <a:srcRect t="17126" b="23663"/>
          <a:stretch/>
        </p:blipFill>
        <p:spPr>
          <a:xfrm>
            <a:off x="0" y="0"/>
            <a:ext cx="12192000" cy="6858000"/>
          </a:xfrm>
          <a:prstGeom prst="rect">
            <a:avLst/>
          </a:prstGeom>
        </p:spPr>
      </p:pic>
      <p:sp>
        <p:nvSpPr>
          <p:cNvPr id="9" name="Rektangel 8">
            <a:extLst>
              <a:ext uri="{FF2B5EF4-FFF2-40B4-BE49-F238E27FC236}">
                <a16:creationId xmlns:a16="http://schemas.microsoft.com/office/drawing/2014/main" id="{6891575D-61C2-43DA-8706-4B602B096B3F}"/>
              </a:ext>
            </a:extLst>
          </p:cNvPr>
          <p:cNvSpPr/>
          <p:nvPr/>
        </p:nvSpPr>
        <p:spPr>
          <a:xfrm>
            <a:off x="0" y="391886"/>
            <a:ext cx="8098971" cy="6036906"/>
          </a:xfrm>
          <a:prstGeom prst="rect">
            <a:avLst/>
          </a:prstGeom>
          <a:solidFill>
            <a:schemeClr val="bg1">
              <a:lumMod val="95000"/>
              <a:alpha val="72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dirty="0"/>
          </a:p>
        </p:txBody>
      </p:sp>
      <p:sp>
        <p:nvSpPr>
          <p:cNvPr id="12" name="Rektangel 11">
            <a:extLst>
              <a:ext uri="{FF2B5EF4-FFF2-40B4-BE49-F238E27FC236}">
                <a16:creationId xmlns:a16="http://schemas.microsoft.com/office/drawing/2014/main" id="{9431278E-3417-4E10-8504-AE4C089E3305}"/>
              </a:ext>
            </a:extLst>
          </p:cNvPr>
          <p:cNvSpPr/>
          <p:nvPr/>
        </p:nvSpPr>
        <p:spPr>
          <a:xfrm>
            <a:off x="329966" y="3435207"/>
            <a:ext cx="5931558" cy="338554"/>
          </a:xfrm>
          <a:prstGeom prst="rect">
            <a:avLst/>
          </a:prstGeom>
        </p:spPr>
        <p:txBody>
          <a:bodyPr wrap="square">
            <a:spAutoFit/>
          </a:bodyPr>
          <a:lstStyle/>
          <a:p>
            <a:pPr marL="285750" indent="-285750">
              <a:buFont typeface="Arial" panose="020B0604020202020204" pitchFamily="34" charset="0"/>
              <a:buChar char="•"/>
            </a:pPr>
            <a:endParaRPr lang="nb-NO" sz="1600" dirty="0">
              <a:solidFill>
                <a:srgbClr val="5C5C5C"/>
              </a:solidFill>
              <a:latin typeface="Alegreya Sans"/>
            </a:endParaRPr>
          </a:p>
        </p:txBody>
      </p:sp>
      <p:sp>
        <p:nvSpPr>
          <p:cNvPr id="3" name="textruta 2">
            <a:extLst>
              <a:ext uri="{FF2B5EF4-FFF2-40B4-BE49-F238E27FC236}">
                <a16:creationId xmlns:a16="http://schemas.microsoft.com/office/drawing/2014/main" id="{E56122FF-D242-49B1-B98B-2CBA54112E73}"/>
              </a:ext>
            </a:extLst>
          </p:cNvPr>
          <p:cNvSpPr txBox="1"/>
          <p:nvPr/>
        </p:nvSpPr>
        <p:spPr>
          <a:xfrm>
            <a:off x="1390260" y="618028"/>
            <a:ext cx="6746033" cy="1477328"/>
          </a:xfrm>
          <a:prstGeom prst="rect">
            <a:avLst/>
          </a:prstGeom>
          <a:noFill/>
        </p:spPr>
        <p:txBody>
          <a:bodyPr wrap="square" rtlCol="0">
            <a:spAutoFit/>
          </a:bodyPr>
          <a:lstStyle/>
          <a:p>
            <a:pPr algn="l"/>
            <a:r>
              <a:rPr lang="sv-SE" b="1" i="0" cap="all" dirty="0">
                <a:solidFill>
                  <a:srgbClr val="9E0AEB"/>
                </a:solidFill>
                <a:effectLst/>
                <a:latin typeface="Helvetica Neue"/>
              </a:rPr>
              <a:t>Teamwork</a:t>
            </a:r>
          </a:p>
          <a:p>
            <a:pPr algn="l"/>
            <a:r>
              <a:rPr lang="en-GB" b="0" i="0" dirty="0">
                <a:solidFill>
                  <a:srgbClr val="222222"/>
                </a:solidFill>
                <a:effectLst/>
                <a:latin typeface="Helvetica Neue"/>
              </a:rPr>
              <a:t>Each participant creates their own profile. Once you have created a profile, you can create teams, we recommend 2-8 members. Are you more than 8 people? Create more teams! Together you work to reach the goal in time.</a:t>
            </a:r>
            <a:endParaRPr lang="sv-SE" b="0" i="0" dirty="0">
              <a:solidFill>
                <a:srgbClr val="4A4A4A"/>
              </a:solidFill>
              <a:effectLst/>
              <a:latin typeface="Helvetica Neue"/>
            </a:endParaRPr>
          </a:p>
        </p:txBody>
      </p:sp>
      <p:sp>
        <p:nvSpPr>
          <p:cNvPr id="15" name="textruta 14">
            <a:extLst>
              <a:ext uri="{FF2B5EF4-FFF2-40B4-BE49-F238E27FC236}">
                <a16:creationId xmlns:a16="http://schemas.microsoft.com/office/drawing/2014/main" id="{66AFA5B0-6B35-45CB-9C52-1F89F5C85BB5}"/>
              </a:ext>
            </a:extLst>
          </p:cNvPr>
          <p:cNvSpPr txBox="1"/>
          <p:nvPr/>
        </p:nvSpPr>
        <p:spPr>
          <a:xfrm>
            <a:off x="1390260" y="2530470"/>
            <a:ext cx="6746033" cy="1754326"/>
          </a:xfrm>
          <a:prstGeom prst="rect">
            <a:avLst/>
          </a:prstGeom>
          <a:noFill/>
        </p:spPr>
        <p:txBody>
          <a:bodyPr wrap="square" rtlCol="0">
            <a:spAutoFit/>
          </a:bodyPr>
          <a:lstStyle/>
          <a:p>
            <a:pPr algn="l"/>
            <a:r>
              <a:rPr lang="sv-SE" b="1" i="0" cap="all" dirty="0">
                <a:solidFill>
                  <a:srgbClr val="9E0AEB"/>
                </a:solidFill>
                <a:effectLst/>
                <a:latin typeface="Helvetica Neue"/>
              </a:rPr>
              <a:t>All </a:t>
            </a:r>
            <a:r>
              <a:rPr lang="sv-SE" b="1" i="0" cap="all" dirty="0" err="1">
                <a:solidFill>
                  <a:srgbClr val="9E0AEB"/>
                </a:solidFill>
                <a:effectLst/>
                <a:latin typeface="Helvetica Neue"/>
              </a:rPr>
              <a:t>activities</a:t>
            </a:r>
            <a:r>
              <a:rPr lang="sv-SE" b="1" i="0" cap="all" dirty="0">
                <a:solidFill>
                  <a:srgbClr val="9E0AEB"/>
                </a:solidFill>
                <a:effectLst/>
                <a:latin typeface="Helvetica Neue"/>
              </a:rPr>
              <a:t> </a:t>
            </a:r>
            <a:r>
              <a:rPr lang="sv-SE" b="1" i="0" cap="all" dirty="0" err="1">
                <a:solidFill>
                  <a:srgbClr val="9E0AEB"/>
                </a:solidFill>
                <a:effectLst/>
                <a:latin typeface="Helvetica Neue"/>
              </a:rPr>
              <a:t>count</a:t>
            </a:r>
            <a:endParaRPr lang="sv-SE" b="1" i="0" cap="all" dirty="0">
              <a:solidFill>
                <a:srgbClr val="9E0AEB"/>
              </a:solidFill>
              <a:effectLst/>
              <a:latin typeface="Helvetica Neue"/>
            </a:endParaRPr>
          </a:p>
          <a:p>
            <a:pPr algn="l"/>
            <a:r>
              <a:rPr lang="en-GB" b="0" i="0" dirty="0">
                <a:solidFill>
                  <a:srgbClr val="222222"/>
                </a:solidFill>
                <a:effectLst/>
                <a:latin typeface="Helvetica Neue"/>
              </a:rPr>
              <a:t>The goal is to keep a daily step average of 10,000 steps throughout the competition period. All steps you take and all activity you register are counted in your step average. Your steps are transferred automatically with our app and you can easily register other activity in the activity table.</a:t>
            </a:r>
            <a:endParaRPr lang="sv-SE" b="0" i="0" dirty="0">
              <a:solidFill>
                <a:srgbClr val="4A4A4A"/>
              </a:solidFill>
              <a:effectLst/>
              <a:latin typeface="Helvetica Neue"/>
            </a:endParaRPr>
          </a:p>
        </p:txBody>
      </p:sp>
      <p:sp>
        <p:nvSpPr>
          <p:cNvPr id="16" name="textruta 15">
            <a:extLst>
              <a:ext uri="{FF2B5EF4-FFF2-40B4-BE49-F238E27FC236}">
                <a16:creationId xmlns:a16="http://schemas.microsoft.com/office/drawing/2014/main" id="{CAECE07E-F837-405E-B2DF-3FC0B6F12D10}"/>
              </a:ext>
            </a:extLst>
          </p:cNvPr>
          <p:cNvSpPr txBox="1"/>
          <p:nvPr/>
        </p:nvSpPr>
        <p:spPr>
          <a:xfrm>
            <a:off x="1312988" y="4805770"/>
            <a:ext cx="6746033" cy="1477328"/>
          </a:xfrm>
          <a:prstGeom prst="rect">
            <a:avLst/>
          </a:prstGeom>
          <a:noFill/>
        </p:spPr>
        <p:txBody>
          <a:bodyPr wrap="square" rtlCol="0">
            <a:spAutoFit/>
          </a:bodyPr>
          <a:lstStyle/>
          <a:p>
            <a:pPr algn="l"/>
            <a:r>
              <a:rPr lang="sv-SE" b="1" i="0" cap="all" dirty="0" err="1">
                <a:solidFill>
                  <a:srgbClr val="9E0AEB"/>
                </a:solidFill>
                <a:effectLst/>
                <a:latin typeface="Helvetica Neue"/>
              </a:rPr>
              <a:t>Follow</a:t>
            </a:r>
            <a:r>
              <a:rPr lang="sv-SE" b="1" i="0" cap="all" dirty="0">
                <a:solidFill>
                  <a:srgbClr val="9E0AEB"/>
                </a:solidFill>
                <a:effectLst/>
                <a:latin typeface="Helvetica Neue"/>
              </a:rPr>
              <a:t> the progress</a:t>
            </a:r>
          </a:p>
          <a:p>
            <a:pPr algn="l"/>
            <a:r>
              <a:rPr lang="en-GB" b="0" i="0" dirty="0">
                <a:solidFill>
                  <a:srgbClr val="222222"/>
                </a:solidFill>
                <a:effectLst/>
                <a:latin typeface="Helvetica Neue"/>
              </a:rPr>
              <a:t>Follow your own and the progress of your colleagues’ in the virtual map. By registering all your activity, you will get closer to the goal. Everyone who participates will be able to follow each other in the top lists and in the virtual map.</a:t>
            </a:r>
            <a:endParaRPr lang="sv-SE" b="0" i="0" dirty="0">
              <a:solidFill>
                <a:srgbClr val="4A4A4A"/>
              </a:solidFill>
              <a:effectLst/>
              <a:latin typeface="Helvetica Neue"/>
            </a:endParaRPr>
          </a:p>
        </p:txBody>
      </p:sp>
      <p:pic>
        <p:nvPicPr>
          <p:cNvPr id="1026" name="Picture 2">
            <a:extLst>
              <a:ext uri="{FF2B5EF4-FFF2-40B4-BE49-F238E27FC236}">
                <a16:creationId xmlns:a16="http://schemas.microsoft.com/office/drawing/2014/main" id="{AB377AFD-5B79-45D8-B263-83F005F15E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389" y="981573"/>
            <a:ext cx="779813" cy="7798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73BE332-59F9-4F61-BAD7-118BAC5A3C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985" y="2960580"/>
            <a:ext cx="757454" cy="75745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03663989-46DF-4819-BA12-2E3BC4A27B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222" y="4917228"/>
            <a:ext cx="725217" cy="725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11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descr="bakgrund-med-aktivitet.png">
            <a:extLst>
              <a:ext uri="{FF2B5EF4-FFF2-40B4-BE49-F238E27FC236}">
                <a16:creationId xmlns:a16="http://schemas.microsoft.com/office/drawing/2014/main" id="{B39EB469-4140-4EFD-9A30-8B5DC8E5622A}"/>
              </a:ext>
            </a:extLst>
          </p:cNvPr>
          <p:cNvPicPr>
            <a:picLocks noChangeAspect="1"/>
          </p:cNvPicPr>
          <p:nvPr/>
        </p:nvPicPr>
        <p:blipFill rotWithShape="1">
          <a:blip r:embed="rId2">
            <a:alphaModFix amt="57000"/>
            <a:extLst>
              <a:ext uri="{28A0092B-C50C-407E-A947-70E740481C1C}">
                <a14:useLocalDpi xmlns:a14="http://schemas.microsoft.com/office/drawing/2010/main" val="0"/>
              </a:ext>
            </a:extLst>
          </a:blip>
          <a:srcRect t="24452" b="16338"/>
          <a:stretch/>
        </p:blipFill>
        <p:spPr>
          <a:xfrm>
            <a:off x="0" y="0"/>
            <a:ext cx="12192000" cy="6858000"/>
          </a:xfrm>
          <a:prstGeom prst="rect">
            <a:avLst/>
          </a:prstGeom>
        </p:spPr>
      </p:pic>
      <p:sp>
        <p:nvSpPr>
          <p:cNvPr id="3" name="Rektangel 2">
            <a:extLst>
              <a:ext uri="{FF2B5EF4-FFF2-40B4-BE49-F238E27FC236}">
                <a16:creationId xmlns:a16="http://schemas.microsoft.com/office/drawing/2014/main" id="{8D748570-2487-4C2B-AD8A-F8B41470D022}"/>
              </a:ext>
            </a:extLst>
          </p:cNvPr>
          <p:cNvSpPr/>
          <p:nvPr/>
        </p:nvSpPr>
        <p:spPr>
          <a:xfrm>
            <a:off x="1161436" y="515379"/>
            <a:ext cx="6488245" cy="5008166"/>
          </a:xfrm>
          <a:prstGeom prst="rect">
            <a:avLst/>
          </a:prstGeom>
        </p:spPr>
        <p:txBody>
          <a:bodyPr wrap="square">
            <a:spAutoFit/>
          </a:bodyPr>
          <a:lstStyle/>
          <a:p>
            <a:endParaRPr lang="nb-NO" sz="1100" dirty="0">
              <a:solidFill>
                <a:srgbClr val="5C5C5C"/>
              </a:solidFill>
              <a:latin typeface="Helvetica Neue"/>
              <a:cs typeface="Angsana New" panose="02020603050405020304" pitchFamily="18" charset="-34"/>
            </a:endParaRPr>
          </a:p>
          <a:p>
            <a:r>
              <a:rPr lang="en-GB" sz="3600" b="1" dirty="0">
                <a:solidFill>
                  <a:srgbClr val="9E0AEB"/>
                </a:solidFill>
                <a:latin typeface="Helvetica Neue"/>
                <a:cs typeface="Angsana New" panose="02020603050405020304" pitchFamily="18" charset="-34"/>
              </a:rPr>
              <a:t>This is how it works</a:t>
            </a:r>
          </a:p>
          <a:p>
            <a:r>
              <a:rPr lang="en-GB" dirty="0">
                <a:latin typeface="Helvetica Neue"/>
              </a:rPr>
              <a:t>Download the Tappa PRO app and get a full overview.</a:t>
            </a:r>
            <a:endParaRPr lang="sv-SE" dirty="0">
              <a:latin typeface="Helvetica Neue"/>
            </a:endParaRPr>
          </a:p>
          <a:p>
            <a:endParaRPr lang="sv-SE" dirty="0">
              <a:latin typeface="Helvetica Neue"/>
            </a:endParaRPr>
          </a:p>
          <a:p>
            <a:r>
              <a:rPr lang="en-GB" dirty="0">
                <a:latin typeface="Helvetica Neue"/>
              </a:rPr>
              <a:t>Your steps are automatically registered by our app.</a:t>
            </a:r>
          </a:p>
          <a:p>
            <a:endParaRPr lang="sv-SE" dirty="0">
              <a:latin typeface="Helvetica Neue"/>
            </a:endParaRPr>
          </a:p>
          <a:p>
            <a:r>
              <a:rPr lang="en-GB" dirty="0">
                <a:latin typeface="Helvetica Neue"/>
              </a:rPr>
              <a:t>If you do other activities, you can easily register these in the activity table.</a:t>
            </a:r>
          </a:p>
          <a:p>
            <a:endParaRPr lang="sv-SE" dirty="0">
              <a:latin typeface="Helvetica Neue"/>
            </a:endParaRPr>
          </a:p>
          <a:p>
            <a:r>
              <a:rPr lang="en-GB" dirty="0">
                <a:latin typeface="Helvetica Neue"/>
              </a:rPr>
              <a:t>Once you have registered activity, you can follow your and the team’s progress in the map and in the top lists.</a:t>
            </a:r>
          </a:p>
          <a:p>
            <a:endParaRPr lang="sv-SE" dirty="0">
              <a:latin typeface="Helvetica Neue"/>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Arial" panose="020B0604020202020204" pitchFamily="34" charset="0"/>
              </a:rPr>
              <a:t>If you want to count your steps in a different way than the app, you can use manual pedometers or your own watch from Fitbit, Polar or Garmin. Choose what suits you best!</a:t>
            </a:r>
          </a:p>
          <a:p>
            <a:endParaRPr lang="nb-NO" sz="2800" dirty="0">
              <a:solidFill>
                <a:srgbClr val="5C5C5C"/>
              </a:solidFill>
              <a:latin typeface="Helvetica Neue"/>
              <a:cs typeface="Angsana New" panose="02020603050405020304" pitchFamily="18" charset="-34"/>
            </a:endParaRPr>
          </a:p>
        </p:txBody>
      </p:sp>
      <p:sp>
        <p:nvSpPr>
          <p:cNvPr id="12" name="Rektangel 11">
            <a:extLst>
              <a:ext uri="{FF2B5EF4-FFF2-40B4-BE49-F238E27FC236}">
                <a16:creationId xmlns:a16="http://schemas.microsoft.com/office/drawing/2014/main" id="{9077BA78-0E17-4496-A689-49EEC6969743}"/>
              </a:ext>
            </a:extLst>
          </p:cNvPr>
          <p:cNvSpPr/>
          <p:nvPr/>
        </p:nvSpPr>
        <p:spPr>
          <a:xfrm>
            <a:off x="8515403" y="5097001"/>
            <a:ext cx="3093132" cy="11713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nb-NO" dirty="0"/>
          </a:p>
        </p:txBody>
      </p:sp>
      <p:sp>
        <p:nvSpPr>
          <p:cNvPr id="13" name="TekstSylinder 12">
            <a:extLst>
              <a:ext uri="{FF2B5EF4-FFF2-40B4-BE49-F238E27FC236}">
                <a16:creationId xmlns:a16="http://schemas.microsoft.com/office/drawing/2014/main" id="{28A3380D-4612-4C96-996B-71C69F44982B}"/>
              </a:ext>
            </a:extLst>
          </p:cNvPr>
          <p:cNvSpPr txBox="1"/>
          <p:nvPr/>
        </p:nvSpPr>
        <p:spPr>
          <a:xfrm>
            <a:off x="8982270" y="5205171"/>
            <a:ext cx="2159398" cy="307777"/>
          </a:xfrm>
          <a:prstGeom prst="rect">
            <a:avLst/>
          </a:prstGeom>
          <a:noFill/>
        </p:spPr>
        <p:txBody>
          <a:bodyPr wrap="square" rtlCol="0">
            <a:spAutoFit/>
          </a:bodyPr>
          <a:lstStyle/>
          <a:p>
            <a:r>
              <a:rPr lang="nb-NO" sz="1400" b="1" dirty="0">
                <a:solidFill>
                  <a:srgbClr val="5C5C5C"/>
                </a:solidFill>
                <a:latin typeface="Helvetica Neue"/>
              </a:rPr>
              <a:t>Download Tappa Pro</a:t>
            </a:r>
          </a:p>
        </p:txBody>
      </p:sp>
      <p:pic>
        <p:nvPicPr>
          <p:cNvPr id="14" name="Bilde 13" descr="Et bilde som inneholder flaske&#10;&#10;Automatisk generert beskrivelse">
            <a:extLst>
              <a:ext uri="{FF2B5EF4-FFF2-40B4-BE49-F238E27FC236}">
                <a16:creationId xmlns:a16="http://schemas.microsoft.com/office/drawing/2014/main" id="{B3CDC7B3-5D19-44FF-9F0C-3BE2201306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7239" y="5682674"/>
            <a:ext cx="1254730" cy="372283"/>
          </a:xfrm>
          <a:prstGeom prst="rect">
            <a:avLst/>
          </a:prstGeom>
        </p:spPr>
      </p:pic>
      <p:pic>
        <p:nvPicPr>
          <p:cNvPr id="15" name="Bilde 14">
            <a:extLst>
              <a:ext uri="{FF2B5EF4-FFF2-40B4-BE49-F238E27FC236}">
                <a16:creationId xmlns:a16="http://schemas.microsoft.com/office/drawing/2014/main" id="{2E164C7F-7054-43B3-AC63-0A0A0406BC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1299" y="5682674"/>
            <a:ext cx="1254730" cy="376419"/>
          </a:xfrm>
          <a:prstGeom prst="rect">
            <a:avLst/>
          </a:prstGeom>
        </p:spPr>
      </p:pic>
      <p:pic>
        <p:nvPicPr>
          <p:cNvPr id="4" name="Bild 3" descr="Fotavtryck">
            <a:extLst>
              <a:ext uri="{FF2B5EF4-FFF2-40B4-BE49-F238E27FC236}">
                <a16:creationId xmlns:a16="http://schemas.microsoft.com/office/drawing/2014/main" id="{B182F90E-0136-41E6-AE30-20642E857B8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7519" y="1275126"/>
            <a:ext cx="295712" cy="295712"/>
          </a:xfrm>
          <a:prstGeom prst="rect">
            <a:avLst/>
          </a:prstGeom>
        </p:spPr>
      </p:pic>
      <p:pic>
        <p:nvPicPr>
          <p:cNvPr id="16" name="Bild 15" descr="Fotavtryck">
            <a:extLst>
              <a:ext uri="{FF2B5EF4-FFF2-40B4-BE49-F238E27FC236}">
                <a16:creationId xmlns:a16="http://schemas.microsoft.com/office/drawing/2014/main" id="{0DCD4D1D-C513-4F51-B002-0951A28D04A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7519" y="1798260"/>
            <a:ext cx="295712" cy="295712"/>
          </a:xfrm>
          <a:prstGeom prst="rect">
            <a:avLst/>
          </a:prstGeom>
        </p:spPr>
      </p:pic>
      <p:pic>
        <p:nvPicPr>
          <p:cNvPr id="17" name="Bild 16" descr="Fotavtryck">
            <a:extLst>
              <a:ext uri="{FF2B5EF4-FFF2-40B4-BE49-F238E27FC236}">
                <a16:creationId xmlns:a16="http://schemas.microsoft.com/office/drawing/2014/main" id="{7B61758C-0C5D-40CC-A9DE-9521DF858FE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7519" y="2338976"/>
            <a:ext cx="295712" cy="295712"/>
          </a:xfrm>
          <a:prstGeom prst="rect">
            <a:avLst/>
          </a:prstGeom>
        </p:spPr>
      </p:pic>
      <p:pic>
        <p:nvPicPr>
          <p:cNvPr id="18" name="Bild 17" descr="Fotavtryck">
            <a:extLst>
              <a:ext uri="{FF2B5EF4-FFF2-40B4-BE49-F238E27FC236}">
                <a16:creationId xmlns:a16="http://schemas.microsoft.com/office/drawing/2014/main" id="{C61EB960-BC5F-47B6-8B10-49158EE6D91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7519" y="3165522"/>
            <a:ext cx="295712" cy="295712"/>
          </a:xfrm>
          <a:prstGeom prst="rect">
            <a:avLst/>
          </a:prstGeom>
        </p:spPr>
      </p:pic>
      <p:pic>
        <p:nvPicPr>
          <p:cNvPr id="19" name="Bild 18" descr="Fotavtryck">
            <a:extLst>
              <a:ext uri="{FF2B5EF4-FFF2-40B4-BE49-F238E27FC236}">
                <a16:creationId xmlns:a16="http://schemas.microsoft.com/office/drawing/2014/main" id="{58D07319-4574-4435-9686-35771EDB8E4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7519" y="4007010"/>
            <a:ext cx="295712" cy="295712"/>
          </a:xfrm>
          <a:prstGeom prst="rect">
            <a:avLst/>
          </a:prstGeom>
        </p:spPr>
      </p:pic>
      <p:pic>
        <p:nvPicPr>
          <p:cNvPr id="1026" name="Picture 2" descr="Tappa app - Jag">
            <a:extLst>
              <a:ext uri="{FF2B5EF4-FFF2-40B4-BE49-F238E27FC236}">
                <a16:creationId xmlns:a16="http://schemas.microsoft.com/office/drawing/2014/main" id="{BE73A815-E119-4480-8458-1454B7C37F3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12005" y="769500"/>
            <a:ext cx="1899931" cy="3862449"/>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B7FB4E6C-349E-4B63-822C-FE9FA147593E}"/>
              </a:ext>
            </a:extLst>
          </p:cNvPr>
          <p:cNvSpPr txBox="1"/>
          <p:nvPr/>
        </p:nvSpPr>
        <p:spPr>
          <a:xfrm>
            <a:off x="1161436" y="5362860"/>
            <a:ext cx="5343787" cy="1264642"/>
          </a:xfrm>
          <a:prstGeom prst="rect">
            <a:avLst/>
          </a:prstGeom>
          <a:noFill/>
          <a:ln>
            <a:solidFill>
              <a:schemeClr val="tx1"/>
            </a:solidFill>
          </a:ln>
        </p:spPr>
        <p:txBody>
          <a:bodyPr wrap="square" rtlCol="0">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Arial" panose="020B0604020202020204" pitchFamily="34" charset="0"/>
              </a:rPr>
              <a:t>New: </a:t>
            </a:r>
            <a:r>
              <a:rPr lang="en-GB" sz="1800" dirty="0">
                <a:effectLst/>
                <a:latin typeface="Calibri" panose="020F0502020204030204" pitchFamily="34" charset="0"/>
                <a:ea typeface="Calibri" panose="020F0502020204030204" pitchFamily="34" charset="0"/>
                <a:cs typeface="Arial" panose="020B0604020202020204" pitchFamily="34" charset="0"/>
              </a:rPr>
              <a:t>Tappa's app is now downloading steps from Apple Health and Google Fitness. You can therefore use all activity wristbands that can be connected to these, e.g., Apple Watch.</a:t>
            </a:r>
          </a:p>
        </p:txBody>
      </p:sp>
    </p:spTree>
    <p:extLst>
      <p:ext uri="{BB962C8B-B14F-4D97-AF65-F5344CB8AC3E}">
        <p14:creationId xmlns:p14="http://schemas.microsoft.com/office/powerpoint/2010/main" val="56149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Bildobjekt 1" descr="bakgrund-med-aktivitet.png">
            <a:extLst>
              <a:ext uri="{FF2B5EF4-FFF2-40B4-BE49-F238E27FC236}">
                <a16:creationId xmlns:a16="http://schemas.microsoft.com/office/drawing/2014/main" id="{3961DFC7-633A-4504-B168-3A80ACFF61B4}"/>
              </a:ext>
            </a:extLst>
          </p:cNvPr>
          <p:cNvPicPr>
            <a:picLocks noChangeAspect="1"/>
          </p:cNvPicPr>
          <p:nvPr/>
        </p:nvPicPr>
        <p:blipFill rotWithShape="1">
          <a:blip r:embed="rId2">
            <a:extLst>
              <a:ext uri="{28A0092B-C50C-407E-A947-70E740481C1C}">
                <a14:useLocalDpi xmlns:a14="http://schemas.microsoft.com/office/drawing/2010/main" val="0"/>
              </a:ext>
            </a:extLst>
          </a:blip>
          <a:srcRect t="17126" b="23663"/>
          <a:stretch/>
        </p:blipFill>
        <p:spPr>
          <a:xfrm>
            <a:off x="0" y="0"/>
            <a:ext cx="12192000" cy="6858000"/>
          </a:xfrm>
          <a:prstGeom prst="rect">
            <a:avLst/>
          </a:prstGeom>
        </p:spPr>
      </p:pic>
      <p:sp>
        <p:nvSpPr>
          <p:cNvPr id="3" name="textruta 2">
            <a:extLst>
              <a:ext uri="{FF2B5EF4-FFF2-40B4-BE49-F238E27FC236}">
                <a16:creationId xmlns:a16="http://schemas.microsoft.com/office/drawing/2014/main" id="{0C4BD91A-DC0D-43B0-BE9D-7D263F8889B0}"/>
              </a:ext>
            </a:extLst>
          </p:cNvPr>
          <p:cNvSpPr txBox="1"/>
          <p:nvPr/>
        </p:nvSpPr>
        <p:spPr>
          <a:xfrm>
            <a:off x="3535847" y="326572"/>
            <a:ext cx="5770633" cy="584775"/>
          </a:xfrm>
          <a:prstGeom prst="rect">
            <a:avLst/>
          </a:prstGeom>
          <a:noFill/>
        </p:spPr>
        <p:txBody>
          <a:bodyPr wrap="square" rtlCol="0">
            <a:spAutoFit/>
          </a:bodyPr>
          <a:lstStyle/>
          <a:p>
            <a:pPr algn="l"/>
            <a:r>
              <a:rPr lang="sv-SE" sz="3200" b="1" i="0" dirty="0" err="1">
                <a:solidFill>
                  <a:srgbClr val="9E0AEB"/>
                </a:solidFill>
                <a:effectLst/>
                <a:latin typeface="Helvetica Neue"/>
              </a:rPr>
              <a:t>How</a:t>
            </a:r>
            <a:r>
              <a:rPr lang="sv-SE" sz="3200" b="1" i="0" dirty="0">
                <a:solidFill>
                  <a:srgbClr val="9E0AEB"/>
                </a:solidFill>
                <a:effectLst/>
                <a:latin typeface="Helvetica Neue"/>
              </a:rPr>
              <a:t> to get </a:t>
            </a:r>
            <a:r>
              <a:rPr lang="sv-SE" sz="3200" b="1" i="0" dirty="0" err="1">
                <a:solidFill>
                  <a:srgbClr val="9E0AEB"/>
                </a:solidFill>
                <a:effectLst/>
                <a:latin typeface="Helvetica Neue"/>
              </a:rPr>
              <a:t>started</a:t>
            </a:r>
            <a:endParaRPr lang="sv-SE" sz="3200" b="1" i="0" dirty="0">
              <a:solidFill>
                <a:srgbClr val="9E0AEB"/>
              </a:solidFill>
              <a:effectLst/>
              <a:latin typeface="Helvetica Neue"/>
            </a:endParaRPr>
          </a:p>
        </p:txBody>
      </p:sp>
      <p:sp>
        <p:nvSpPr>
          <p:cNvPr id="4" name="Rektangel 3">
            <a:extLst>
              <a:ext uri="{FF2B5EF4-FFF2-40B4-BE49-F238E27FC236}">
                <a16:creationId xmlns:a16="http://schemas.microsoft.com/office/drawing/2014/main" id="{4CDFF94C-A7EF-48F8-A20F-B6AA4D7EBC2E}"/>
              </a:ext>
            </a:extLst>
          </p:cNvPr>
          <p:cNvSpPr/>
          <p:nvPr/>
        </p:nvSpPr>
        <p:spPr>
          <a:xfrm>
            <a:off x="385670" y="1237920"/>
            <a:ext cx="6359080" cy="4214924"/>
          </a:xfrm>
          <a:prstGeom prst="rect">
            <a:avLst/>
          </a:prstGeom>
          <a:solidFill>
            <a:schemeClr val="bg1">
              <a:lumMod val="95000"/>
              <a:alpha val="6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dirty="0"/>
          </a:p>
        </p:txBody>
      </p:sp>
      <p:sp>
        <p:nvSpPr>
          <p:cNvPr id="5" name="textruta 4">
            <a:extLst>
              <a:ext uri="{FF2B5EF4-FFF2-40B4-BE49-F238E27FC236}">
                <a16:creationId xmlns:a16="http://schemas.microsoft.com/office/drawing/2014/main" id="{B14E4465-04C6-4FB1-90E2-EBEB867F1897}"/>
              </a:ext>
            </a:extLst>
          </p:cNvPr>
          <p:cNvSpPr txBox="1"/>
          <p:nvPr/>
        </p:nvSpPr>
        <p:spPr>
          <a:xfrm>
            <a:off x="385669" y="2021747"/>
            <a:ext cx="6300357" cy="2862322"/>
          </a:xfrm>
          <a:prstGeom prst="rect">
            <a:avLst/>
          </a:prstGeom>
          <a:noFill/>
        </p:spPr>
        <p:txBody>
          <a:bodyPr wrap="square" rtlCol="0">
            <a:spAutoFit/>
          </a:bodyPr>
          <a:lstStyle/>
          <a:p>
            <a:pPr algn="l">
              <a:buFont typeface="+mj-lt"/>
              <a:buAutoNum type="arabicPeriod"/>
            </a:pPr>
            <a:r>
              <a:rPr lang="en-US" b="0" i="0" dirty="0">
                <a:solidFill>
                  <a:srgbClr val="555555"/>
                </a:solidFill>
                <a:effectLst/>
                <a:latin typeface="Helvetica Neue"/>
              </a:rPr>
              <a:t>Download</a:t>
            </a:r>
            <a:r>
              <a:rPr lang="sv-SE" b="0" i="0" dirty="0">
                <a:solidFill>
                  <a:srgbClr val="555555"/>
                </a:solidFill>
                <a:effectLst/>
                <a:latin typeface="Helvetica Neue"/>
              </a:rPr>
              <a:t> the app- "Tappa Pro".</a:t>
            </a:r>
          </a:p>
          <a:p>
            <a:pPr marL="342900" indent="-342900" algn="l">
              <a:buFont typeface="+mj-lt"/>
              <a:buAutoNum type="arabicPeriod"/>
            </a:pPr>
            <a:endParaRPr lang="sv-SE" b="0" i="0" dirty="0">
              <a:solidFill>
                <a:srgbClr val="555555"/>
              </a:solidFill>
              <a:effectLst/>
              <a:latin typeface="Helvetica Neue"/>
            </a:endParaRPr>
          </a:p>
          <a:p>
            <a:pPr algn="l">
              <a:buFont typeface="+mj-lt"/>
              <a:buAutoNum type="arabicPeriod"/>
            </a:pPr>
            <a:r>
              <a:rPr lang="en-GB" b="0" i="0" dirty="0">
                <a:solidFill>
                  <a:srgbClr val="555555"/>
                </a:solidFill>
                <a:effectLst/>
                <a:latin typeface="Helvetica Neue"/>
              </a:rPr>
              <a:t>Register a profile or log in with your existing username</a:t>
            </a:r>
          </a:p>
          <a:p>
            <a:pPr algn="l">
              <a:buFont typeface="+mj-lt"/>
              <a:buAutoNum type="arabicPeriod"/>
            </a:pPr>
            <a:endParaRPr lang="sv-SE" b="0" i="0" dirty="0">
              <a:solidFill>
                <a:srgbClr val="555555"/>
              </a:solidFill>
              <a:effectLst/>
              <a:latin typeface="Helvetica Neue"/>
            </a:endParaRPr>
          </a:p>
          <a:p>
            <a:pPr algn="l">
              <a:buFont typeface="+mj-lt"/>
              <a:buAutoNum type="arabicPeriod"/>
            </a:pPr>
            <a:r>
              <a:rPr lang="en-US" b="0" i="0" dirty="0">
                <a:solidFill>
                  <a:srgbClr val="555555"/>
                </a:solidFill>
                <a:effectLst/>
                <a:latin typeface="Helvetica Neue"/>
              </a:rPr>
              <a:t>Type</a:t>
            </a:r>
            <a:r>
              <a:rPr lang="sv-SE" b="0" i="0" dirty="0">
                <a:solidFill>
                  <a:srgbClr val="555555"/>
                </a:solidFill>
                <a:effectLst/>
                <a:latin typeface="Helvetica Neue"/>
              </a:rPr>
              <a:t> in the </a:t>
            </a:r>
            <a:r>
              <a:rPr lang="en-US" b="0" i="0" dirty="0" err="1">
                <a:solidFill>
                  <a:srgbClr val="555555"/>
                </a:solidFill>
                <a:effectLst/>
                <a:latin typeface="Helvetica Neue"/>
              </a:rPr>
              <a:t>startcode</a:t>
            </a:r>
            <a:r>
              <a:rPr lang="sv-SE" b="0" i="0" dirty="0">
                <a:solidFill>
                  <a:srgbClr val="555555"/>
                </a:solidFill>
                <a:effectLst/>
                <a:latin typeface="Helvetica Neue"/>
              </a:rPr>
              <a:t>: </a:t>
            </a:r>
            <a:r>
              <a:rPr lang="sv-SE" b="0" i="0" dirty="0">
                <a:solidFill>
                  <a:srgbClr val="FF0000"/>
                </a:solidFill>
                <a:effectLst/>
                <a:latin typeface="Helvetica Neue"/>
              </a:rPr>
              <a:t>XXXX (</a:t>
            </a:r>
            <a:r>
              <a:rPr lang="sv-SE" b="0" i="0" dirty="0" err="1">
                <a:solidFill>
                  <a:srgbClr val="FF0000"/>
                </a:solidFill>
                <a:effectLst/>
                <a:latin typeface="Helvetica Neue"/>
              </a:rPr>
              <a:t>type</a:t>
            </a:r>
            <a:r>
              <a:rPr lang="sv-SE" b="0" i="0" dirty="0">
                <a:solidFill>
                  <a:srgbClr val="FF0000"/>
                </a:solidFill>
                <a:effectLst/>
                <a:latin typeface="Helvetica Neue"/>
              </a:rPr>
              <a:t> in </a:t>
            </a:r>
            <a:r>
              <a:rPr lang="sv-SE" b="0" i="0" dirty="0" err="1">
                <a:solidFill>
                  <a:srgbClr val="FF0000"/>
                </a:solidFill>
                <a:effectLst/>
                <a:latin typeface="Helvetica Neue"/>
              </a:rPr>
              <a:t>your</a:t>
            </a:r>
            <a:r>
              <a:rPr lang="sv-SE" b="0" i="0" dirty="0">
                <a:solidFill>
                  <a:srgbClr val="FF0000"/>
                </a:solidFill>
                <a:effectLst/>
                <a:latin typeface="Helvetica Neue"/>
              </a:rPr>
              <a:t> </a:t>
            </a:r>
            <a:r>
              <a:rPr lang="sv-SE" b="0" i="0" dirty="0" err="1">
                <a:solidFill>
                  <a:srgbClr val="FF0000"/>
                </a:solidFill>
                <a:effectLst/>
                <a:latin typeface="Helvetica Neue"/>
              </a:rPr>
              <a:t>startcode</a:t>
            </a:r>
            <a:r>
              <a:rPr lang="sv-SE" b="0" i="0" dirty="0">
                <a:solidFill>
                  <a:srgbClr val="FF0000"/>
                </a:solidFill>
                <a:effectLst/>
                <a:latin typeface="Helvetica Neue"/>
              </a:rPr>
              <a:t> </a:t>
            </a:r>
            <a:r>
              <a:rPr lang="sv-SE" b="0" i="0" dirty="0" err="1">
                <a:solidFill>
                  <a:srgbClr val="FF0000"/>
                </a:solidFill>
                <a:effectLst/>
                <a:latin typeface="Helvetica Neue"/>
              </a:rPr>
              <a:t>here</a:t>
            </a:r>
            <a:r>
              <a:rPr lang="sv-SE" b="0" i="0">
                <a:solidFill>
                  <a:srgbClr val="FF0000"/>
                </a:solidFill>
                <a:effectLst/>
                <a:latin typeface="Helvetica Neue"/>
              </a:rPr>
              <a:t>)</a:t>
            </a:r>
            <a:endParaRPr lang="sv-SE" b="0" i="0" dirty="0">
              <a:solidFill>
                <a:srgbClr val="FF0000"/>
              </a:solidFill>
              <a:effectLst/>
              <a:latin typeface="Helvetica Neue"/>
            </a:endParaRPr>
          </a:p>
          <a:p>
            <a:pPr algn="l"/>
            <a:endParaRPr lang="sv-SE" b="0" i="0" dirty="0">
              <a:solidFill>
                <a:srgbClr val="3A3A3A"/>
              </a:solidFill>
              <a:effectLst/>
              <a:latin typeface="Helvetica Neue"/>
            </a:endParaRPr>
          </a:p>
          <a:p>
            <a:pPr algn="l"/>
            <a:endParaRPr lang="sv-SE" dirty="0">
              <a:solidFill>
                <a:srgbClr val="3A3A3A"/>
              </a:solidFill>
              <a:latin typeface="Helvetica Neue"/>
            </a:endParaRPr>
          </a:p>
          <a:p>
            <a:pPr algn="l"/>
            <a:r>
              <a:rPr lang="sv-SE" b="0" i="0" dirty="0">
                <a:solidFill>
                  <a:srgbClr val="3A3A3A"/>
                </a:solidFill>
                <a:effectLst/>
                <a:latin typeface="Helvetica Neue"/>
              </a:rPr>
              <a:t>Ps. </a:t>
            </a:r>
            <a:r>
              <a:rPr lang="en-GB" b="0" i="0" dirty="0">
                <a:solidFill>
                  <a:srgbClr val="3A3A3A"/>
                </a:solidFill>
                <a:effectLst/>
                <a:latin typeface="Helvetica Neue"/>
              </a:rPr>
              <a:t>If you prefer to register via the web, you can easily go to www.tappa.se/reg and enter the start code. Then you register a user.</a:t>
            </a:r>
            <a:endParaRPr lang="sv-SE" b="0" i="0" dirty="0">
              <a:solidFill>
                <a:srgbClr val="3A3A3A"/>
              </a:solidFill>
              <a:effectLst/>
              <a:latin typeface="Helvetica Neue"/>
            </a:endParaRPr>
          </a:p>
        </p:txBody>
      </p:sp>
      <p:sp>
        <p:nvSpPr>
          <p:cNvPr id="6" name="textruta 5">
            <a:extLst>
              <a:ext uri="{FF2B5EF4-FFF2-40B4-BE49-F238E27FC236}">
                <a16:creationId xmlns:a16="http://schemas.microsoft.com/office/drawing/2014/main" id="{D06FFFF0-CDAA-4605-8899-C229A661BEF6}"/>
              </a:ext>
            </a:extLst>
          </p:cNvPr>
          <p:cNvSpPr txBox="1"/>
          <p:nvPr/>
        </p:nvSpPr>
        <p:spPr>
          <a:xfrm>
            <a:off x="587229" y="5947794"/>
            <a:ext cx="9169167" cy="646331"/>
          </a:xfrm>
          <a:prstGeom prst="rect">
            <a:avLst/>
          </a:prstGeom>
          <a:noFill/>
        </p:spPr>
        <p:txBody>
          <a:bodyPr wrap="square" rtlCol="0">
            <a:spAutoFit/>
          </a:bodyPr>
          <a:lstStyle/>
          <a:p>
            <a:r>
              <a:rPr lang="en-US" sz="1800" dirty="0">
                <a:solidFill>
                  <a:srgbClr val="5C5C5C"/>
                </a:solidFill>
                <a:latin typeface="Helvetica Neue"/>
              </a:rPr>
              <a:t>Questions? Contact Tappa at: </a:t>
            </a:r>
            <a:r>
              <a:rPr lang="en-US" sz="1800" dirty="0">
                <a:solidFill>
                  <a:schemeClr val="accent2"/>
                </a:solidFill>
                <a:latin typeface="Helvetica Neue"/>
                <a:hlinkClick r:id="rId3"/>
              </a:rPr>
              <a:t>info@tappa.se</a:t>
            </a:r>
            <a:r>
              <a:rPr lang="en-US" sz="1800" dirty="0">
                <a:solidFill>
                  <a:schemeClr val="accent2"/>
                </a:solidFill>
                <a:latin typeface="Helvetica Neue"/>
              </a:rPr>
              <a:t> </a:t>
            </a:r>
            <a:r>
              <a:rPr lang="en-US" sz="1800" dirty="0">
                <a:latin typeface="Helvetica Neue"/>
              </a:rPr>
              <a:t>or</a:t>
            </a:r>
            <a:r>
              <a:rPr lang="en-US" sz="1800" dirty="0">
                <a:solidFill>
                  <a:schemeClr val="accent2"/>
                </a:solidFill>
                <a:latin typeface="Helvetica Neue"/>
              </a:rPr>
              <a:t> 0340-676 676</a:t>
            </a:r>
          </a:p>
          <a:p>
            <a:endParaRPr lang="sv-SE" dirty="0"/>
          </a:p>
        </p:txBody>
      </p:sp>
    </p:spTree>
    <p:extLst>
      <p:ext uri="{BB962C8B-B14F-4D97-AF65-F5344CB8AC3E}">
        <p14:creationId xmlns:p14="http://schemas.microsoft.com/office/powerpoint/2010/main" val="4256039637"/>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412</Words>
  <Application>Microsoft Office PowerPoint</Application>
  <PresentationFormat>Bredbild</PresentationFormat>
  <Paragraphs>33</Paragraphs>
  <Slides>5</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5</vt:i4>
      </vt:variant>
    </vt:vector>
  </HeadingPairs>
  <TitlesOfParts>
    <vt:vector size="12" baseType="lpstr">
      <vt:lpstr>Alegreya Sans</vt:lpstr>
      <vt:lpstr>Arial</vt:lpstr>
      <vt:lpstr>Calibri</vt:lpstr>
      <vt:lpstr>Calibri Light</vt:lpstr>
      <vt:lpstr>Helvetica Neue</vt:lpstr>
      <vt:lpstr>Signika Bold</vt:lpstr>
      <vt:lpstr>Office-tema</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Emelie Köllerström</dc:creator>
  <cp:lastModifiedBy>Emelie Köllerström</cp:lastModifiedBy>
  <cp:revision>3</cp:revision>
  <dcterms:created xsi:type="dcterms:W3CDTF">2021-01-05T08:32:47Z</dcterms:created>
  <dcterms:modified xsi:type="dcterms:W3CDTF">2021-03-04T13:14:30Z</dcterms:modified>
</cp:coreProperties>
</file>