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71" r:id="rId3"/>
    <p:sldId id="270" r:id="rId4"/>
    <p:sldId id="266" r:id="rId5"/>
    <p:sldId id="272" r:id="rId6"/>
    <p:sldId id="264" r:id="rId7"/>
    <p:sldId id="267" r:id="rId8"/>
    <p:sldId id="268"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F24"/>
    <a:srgbClr val="FFFFFF"/>
    <a:srgbClr val="F2F2F2"/>
    <a:srgbClr val="DA7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01"/>
  </p:normalViewPr>
  <p:slideViewPr>
    <p:cSldViewPr snapToGrid="0">
      <p:cViewPr varScale="1">
        <p:scale>
          <a:sx n="127" d="100"/>
          <a:sy n="127" d="100"/>
        </p:scale>
        <p:origin x="5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Troye" userId="9ad7239a-b5fc-4cca-b9b2-66104b081c43" providerId="ADAL" clId="{1E62A410-C715-4800-A913-B7CFB190C917}"/>
    <pc:docChg chg="modSld">
      <pc:chgData name="Maria Troye" userId="9ad7239a-b5fc-4cca-b9b2-66104b081c43" providerId="ADAL" clId="{1E62A410-C715-4800-A913-B7CFB190C917}" dt="2024-08-16T12:41:20.226" v="3" actId="20577"/>
      <pc:docMkLst>
        <pc:docMk/>
      </pc:docMkLst>
      <pc:sldChg chg="modSp mod">
        <pc:chgData name="Maria Troye" userId="9ad7239a-b5fc-4cca-b9b2-66104b081c43" providerId="ADAL" clId="{1E62A410-C715-4800-A913-B7CFB190C917}" dt="2024-08-16T12:41:20.226" v="3" actId="20577"/>
        <pc:sldMkLst>
          <pc:docMk/>
          <pc:sldMk cId="1865135888" sldId="267"/>
        </pc:sldMkLst>
        <pc:spChg chg="mod">
          <ac:chgData name="Maria Troye" userId="9ad7239a-b5fc-4cca-b9b2-66104b081c43" providerId="ADAL" clId="{1E62A410-C715-4800-A913-B7CFB190C917}" dt="2024-08-16T12:41:20.226" v="3" actId="20577"/>
          <ac:spMkLst>
            <pc:docMk/>
            <pc:sldMk cId="1865135888" sldId="267"/>
            <ac:spMk id="9" creationId="{5075104D-8A04-9142-51B6-CEAB18CA4CDA}"/>
          </ac:spMkLst>
        </pc:spChg>
      </pc:sldChg>
    </pc:docChg>
  </pc:docChgLst>
  <pc:docChgLst>
    <pc:chgData name="Björn Einarsson" userId="69759922-8ca1-4ac3-bdae-1c4b3db20a6a" providerId="ADAL" clId="{8843AB2F-52EA-6249-8999-673DB4E0D202}"/>
    <pc:docChg chg="modSld">
      <pc:chgData name="Björn Einarsson" userId="69759922-8ca1-4ac3-bdae-1c4b3db20a6a" providerId="ADAL" clId="{8843AB2F-52EA-6249-8999-673DB4E0D202}" dt="2024-08-21T07:44:27.199" v="0" actId="20577"/>
      <pc:docMkLst>
        <pc:docMk/>
      </pc:docMkLst>
      <pc:sldChg chg="modSp mod">
        <pc:chgData name="Björn Einarsson" userId="69759922-8ca1-4ac3-bdae-1c4b3db20a6a" providerId="ADAL" clId="{8843AB2F-52EA-6249-8999-673DB4E0D202}" dt="2024-08-21T07:44:27.199" v="0" actId="20577"/>
        <pc:sldMkLst>
          <pc:docMk/>
          <pc:sldMk cId="1865135888" sldId="267"/>
        </pc:sldMkLst>
        <pc:spChg chg="mod">
          <ac:chgData name="Björn Einarsson" userId="69759922-8ca1-4ac3-bdae-1c4b3db20a6a" providerId="ADAL" clId="{8843AB2F-52EA-6249-8999-673DB4E0D202}" dt="2024-08-21T07:44:27.199" v="0" actId="20577"/>
          <ac:spMkLst>
            <pc:docMk/>
            <pc:sldMk cId="1865135888" sldId="267"/>
            <ac:spMk id="9" creationId="{5075104D-8A04-9142-51B6-CEAB18CA4CD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48B9D546-BFEA-498E-9F9F-50A110736E85}" type="datetimeFigureOut">
              <a:rPr lang="sv-SE" smtClean="0"/>
              <a:t>2024-08-21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200987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B9D546-BFEA-498E-9F9F-50A110736E85}" type="datetimeFigureOut">
              <a:rPr lang="sv-SE" smtClean="0"/>
              <a:t>2024-08-21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428033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B9D546-BFEA-498E-9F9F-50A110736E85}" type="datetimeFigureOut">
              <a:rPr lang="sv-SE" smtClean="0"/>
              <a:t>2024-08-21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133473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B9D546-BFEA-498E-9F9F-50A110736E85}" type="datetimeFigureOut">
              <a:rPr lang="sv-SE" smtClean="0"/>
              <a:t>2024-08-21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92321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B9D546-BFEA-498E-9F9F-50A110736E85}" type="datetimeFigureOut">
              <a:rPr lang="sv-SE" smtClean="0"/>
              <a:t>2024-08-21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408727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8B9D546-BFEA-498E-9F9F-50A110736E85}" type="datetimeFigureOut">
              <a:rPr lang="sv-SE" smtClean="0"/>
              <a:t>2024-08-21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326116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48B9D546-BFEA-498E-9F9F-50A110736E85}" type="datetimeFigureOut">
              <a:rPr lang="sv-SE" smtClean="0"/>
              <a:t>2024-08-21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274857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48B9D546-BFEA-498E-9F9F-50A110736E85}" type="datetimeFigureOut">
              <a:rPr lang="sv-SE" smtClean="0"/>
              <a:t>2024-08-21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322795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9D546-BFEA-498E-9F9F-50A110736E85}" type="datetimeFigureOut">
              <a:rPr lang="sv-SE" smtClean="0"/>
              <a:t>2024-08-21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70554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B9D546-BFEA-498E-9F9F-50A110736E85}" type="datetimeFigureOut">
              <a:rPr lang="sv-SE" smtClean="0"/>
              <a:t>2024-08-21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153878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B9D546-BFEA-498E-9F9F-50A110736E85}" type="datetimeFigureOut">
              <a:rPr lang="sv-SE" smtClean="0"/>
              <a:t>2024-08-21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6C93F7F-F94D-42AB-A4DD-03E6C2F1A535}" type="slidenum">
              <a:rPr lang="sv-SE" smtClean="0"/>
              <a:t>‹#›</a:t>
            </a:fld>
            <a:endParaRPr lang="sv-SE"/>
          </a:p>
        </p:txBody>
      </p:sp>
    </p:spTree>
    <p:extLst>
      <p:ext uri="{BB962C8B-B14F-4D97-AF65-F5344CB8AC3E}">
        <p14:creationId xmlns:p14="http://schemas.microsoft.com/office/powerpoint/2010/main" val="331128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9D546-BFEA-498E-9F9F-50A110736E85}" type="datetimeFigureOut">
              <a:rPr lang="sv-SE" smtClean="0"/>
              <a:t>2024-08-21</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93F7F-F94D-42AB-A4DD-03E6C2F1A535}" type="slidenum">
              <a:rPr lang="sv-SE" smtClean="0"/>
              <a:t>‹#›</a:t>
            </a:fld>
            <a:endParaRPr lang="sv-SE"/>
          </a:p>
        </p:txBody>
      </p:sp>
    </p:spTree>
    <p:extLst>
      <p:ext uri="{BB962C8B-B14F-4D97-AF65-F5344CB8AC3E}">
        <p14:creationId xmlns:p14="http://schemas.microsoft.com/office/powerpoint/2010/main" val="416923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portal.tappa.se/register/tocompetition/stockholm21?returnUrl=https%3A%2F%2Ftappa.se%2Finside%2Fstepcompetition2015%2F"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mailto:info@tappa.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clipart&#10;&#10;Beskrivning genererad med mycket hög exakthet">
            <a:extLst>
              <a:ext uri="{FF2B5EF4-FFF2-40B4-BE49-F238E27FC236}">
                <a16:creationId xmlns:a16="http://schemas.microsoft.com/office/drawing/2014/main" id="{A1DD7674-7760-455C-A664-6FE54707E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8332" y="2201332"/>
            <a:ext cx="6475336" cy="1813504"/>
          </a:xfrm>
          <a:prstGeom prst="rect">
            <a:avLst/>
          </a:prstGeom>
        </p:spPr>
      </p:pic>
      <p:pic>
        <p:nvPicPr>
          <p:cNvPr id="3" name="Bildobjekt 2" descr="bakgrund-med-aktivitet.png"/>
          <p:cNvPicPr>
            <a:picLocks noChangeAspect="1"/>
          </p:cNvPicPr>
          <p:nvPr/>
        </p:nvPicPr>
        <p:blipFill rotWithShape="1">
          <a:blip r:embed="rId3">
            <a:alphaModFix amt="57000"/>
            <a:extLst>
              <a:ext uri="{28A0092B-C50C-407E-A947-70E740481C1C}">
                <a14:useLocalDpi xmlns:a14="http://schemas.microsoft.com/office/drawing/2010/main" val="0"/>
              </a:ext>
            </a:extLst>
          </a:blip>
          <a:srcRect t="24452" b="16338"/>
          <a:stretch/>
        </p:blipFill>
        <p:spPr>
          <a:xfrm>
            <a:off x="0" y="0"/>
            <a:ext cx="12192000" cy="6858000"/>
          </a:xfrm>
          <a:prstGeom prst="rect">
            <a:avLst/>
          </a:prstGeom>
        </p:spPr>
      </p:pic>
      <p:sp>
        <p:nvSpPr>
          <p:cNvPr id="5" name="textruta 4">
            <a:extLst>
              <a:ext uri="{FF2B5EF4-FFF2-40B4-BE49-F238E27FC236}">
                <a16:creationId xmlns:a16="http://schemas.microsoft.com/office/drawing/2014/main" id="{13315D65-18AA-4525-AEA7-B12512233274}"/>
              </a:ext>
            </a:extLst>
          </p:cNvPr>
          <p:cNvSpPr txBox="1"/>
          <p:nvPr/>
        </p:nvSpPr>
        <p:spPr>
          <a:xfrm>
            <a:off x="3295049" y="4279877"/>
            <a:ext cx="5601905" cy="584775"/>
          </a:xfrm>
          <a:prstGeom prst="rect">
            <a:avLst/>
          </a:prstGeom>
          <a:noFill/>
        </p:spPr>
        <p:txBody>
          <a:bodyPr wrap="square" rtlCol="0">
            <a:spAutoFit/>
          </a:bodyPr>
          <a:lstStyle/>
          <a:p>
            <a:pPr algn="ctr"/>
            <a:r>
              <a:rPr lang="sv-SE" sz="3200" b="1" dirty="0">
                <a:solidFill>
                  <a:srgbClr val="5C5C5C"/>
                </a:solidFill>
                <a:latin typeface="Signika Bold"/>
                <a:cs typeface="Signika Bold"/>
              </a:rPr>
              <a:t>Bättre </a:t>
            </a:r>
            <a:r>
              <a:rPr lang="sv-SE" sz="3200" b="1" dirty="0">
                <a:solidFill>
                  <a:srgbClr val="F1842A"/>
                </a:solidFill>
                <a:latin typeface="Signika Bold"/>
                <a:cs typeface="Signika Bold"/>
              </a:rPr>
              <a:t>hälsa</a:t>
            </a:r>
            <a:r>
              <a:rPr lang="sv-SE" sz="3200" b="1" dirty="0">
                <a:solidFill>
                  <a:srgbClr val="5C5C5C"/>
                </a:solidFill>
                <a:latin typeface="Signika Bold"/>
                <a:cs typeface="Signika Bold"/>
              </a:rPr>
              <a:t> och </a:t>
            </a:r>
            <a:r>
              <a:rPr lang="sv-SE" sz="3200" b="1" dirty="0">
                <a:solidFill>
                  <a:srgbClr val="F1842A"/>
                </a:solidFill>
                <a:latin typeface="Signika Bold"/>
                <a:cs typeface="Signika Bold"/>
              </a:rPr>
              <a:t>kul</a:t>
            </a:r>
            <a:r>
              <a:rPr lang="sv-SE" sz="3200" b="1" dirty="0">
                <a:solidFill>
                  <a:srgbClr val="5C5C5C"/>
                </a:solidFill>
                <a:latin typeface="Signika Bold"/>
                <a:cs typeface="Signika Bold"/>
              </a:rPr>
              <a:t> på jobbet!</a:t>
            </a:r>
          </a:p>
        </p:txBody>
      </p:sp>
    </p:spTree>
    <p:extLst>
      <p:ext uri="{BB962C8B-B14F-4D97-AF65-F5344CB8AC3E}">
        <p14:creationId xmlns:p14="http://schemas.microsoft.com/office/powerpoint/2010/main" val="114753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Bildobjekt 5" descr="En bild som visar text, himmel, person, moln&#10;&#10;Automatiskt genererad beskrivning">
            <a:extLst>
              <a:ext uri="{FF2B5EF4-FFF2-40B4-BE49-F238E27FC236}">
                <a16:creationId xmlns:a16="http://schemas.microsoft.com/office/drawing/2014/main" id="{17ECC0F1-FED4-CE9F-3685-5A554FABE279}"/>
              </a:ext>
            </a:extLst>
          </p:cNvPr>
          <p:cNvPicPr>
            <a:picLocks noChangeAspect="1"/>
          </p:cNvPicPr>
          <p:nvPr/>
        </p:nvPicPr>
        <p:blipFill rotWithShape="1">
          <a:blip r:embed="rId2">
            <a:extLst>
              <a:ext uri="{28A0092B-C50C-407E-A947-70E740481C1C}">
                <a14:useLocalDpi xmlns:a14="http://schemas.microsoft.com/office/drawing/2010/main" val="0"/>
              </a:ext>
            </a:extLst>
          </a:blip>
          <a:srcRect l="6093" r="556"/>
          <a:stretch/>
        </p:blipFill>
        <p:spPr>
          <a:xfrm>
            <a:off x="20" y="1282"/>
            <a:ext cx="12191980" cy="6856718"/>
          </a:xfrm>
          <a:prstGeom prst="rect">
            <a:avLst/>
          </a:prstGeom>
        </p:spPr>
      </p:pic>
    </p:spTree>
    <p:extLst>
      <p:ext uri="{BB962C8B-B14F-4D97-AF65-F5344CB8AC3E}">
        <p14:creationId xmlns:p14="http://schemas.microsoft.com/office/powerpoint/2010/main" val="270319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himmel, Backgrundsljus, person, utomhus&#10;&#10;Automatiskt genererad beskrivning">
            <a:extLst>
              <a:ext uri="{FF2B5EF4-FFF2-40B4-BE49-F238E27FC236}">
                <a16:creationId xmlns:a16="http://schemas.microsoft.com/office/drawing/2014/main" id="{81E1E08A-8BD6-1896-5819-36E43A4B3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04837"/>
          </a:xfrm>
          <a:prstGeom prst="rect">
            <a:avLst/>
          </a:prstGeom>
        </p:spPr>
      </p:pic>
      <p:sp>
        <p:nvSpPr>
          <p:cNvPr id="3" name="Rektangel 2">
            <a:extLst>
              <a:ext uri="{FF2B5EF4-FFF2-40B4-BE49-F238E27FC236}">
                <a16:creationId xmlns:a16="http://schemas.microsoft.com/office/drawing/2014/main" id="{E9516531-81A4-DAE7-E74A-BC39F782DA44}"/>
              </a:ext>
            </a:extLst>
          </p:cNvPr>
          <p:cNvSpPr/>
          <p:nvPr/>
        </p:nvSpPr>
        <p:spPr>
          <a:xfrm>
            <a:off x="1780943" y="1630567"/>
            <a:ext cx="9221638" cy="3381379"/>
          </a:xfrm>
          <a:prstGeom prst="rect">
            <a:avLst/>
          </a:prstGeom>
          <a:solidFill>
            <a:srgbClr val="FFFFFF">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6AD64883-A836-414C-A629-E2239431EBA5}"/>
              </a:ext>
            </a:extLst>
          </p:cNvPr>
          <p:cNvSpPr txBox="1"/>
          <p:nvPr/>
        </p:nvSpPr>
        <p:spPr>
          <a:xfrm>
            <a:off x="2413822" y="2364672"/>
            <a:ext cx="8101777" cy="2450094"/>
          </a:xfrm>
          <a:prstGeom prst="rect">
            <a:avLst/>
          </a:prstGeom>
          <a:noFill/>
        </p:spPr>
        <p:txBody>
          <a:bodyPr wrap="square" rtlCol="0">
            <a:spAutoFit/>
          </a:bodyPr>
          <a:lstStyle/>
          <a:p>
            <a:pPr>
              <a:lnSpc>
                <a:spcPct val="107000"/>
              </a:lnSpc>
              <a:spcAft>
                <a:spcPts val="800"/>
              </a:spcAft>
            </a:pPr>
            <a:r>
              <a:rPr lang="sv-SE" b="0" i="0" dirty="0">
                <a:solidFill>
                  <a:srgbClr val="5A5A5A"/>
                </a:solidFill>
                <a:effectLst/>
                <a:latin typeface="open-sans"/>
              </a:rPr>
              <a:t>Kommer du att hinna med Colosseum, </a:t>
            </a:r>
            <a:r>
              <a:rPr lang="sv-SE" b="0" i="0" dirty="0" err="1">
                <a:solidFill>
                  <a:srgbClr val="5A5A5A"/>
                </a:solidFill>
                <a:effectLst/>
                <a:latin typeface="open-sans"/>
              </a:rPr>
              <a:t>Sagrada</a:t>
            </a:r>
            <a:r>
              <a:rPr lang="sv-SE" b="0" i="0" dirty="0">
                <a:solidFill>
                  <a:srgbClr val="5A5A5A"/>
                </a:solidFill>
                <a:effectLst/>
                <a:latin typeface="open-sans"/>
              </a:rPr>
              <a:t> </a:t>
            </a:r>
            <a:r>
              <a:rPr lang="sv-SE" b="0" i="0" dirty="0" err="1">
                <a:solidFill>
                  <a:srgbClr val="5A5A5A"/>
                </a:solidFill>
                <a:effectLst/>
                <a:latin typeface="open-sans"/>
              </a:rPr>
              <a:t>Familia</a:t>
            </a:r>
            <a:r>
              <a:rPr lang="sv-SE" b="0" i="0" dirty="0">
                <a:solidFill>
                  <a:srgbClr val="5A5A5A"/>
                </a:solidFill>
                <a:effectLst/>
                <a:latin typeface="open-sans"/>
              </a:rPr>
              <a:t> och Louvren i höst? Allt som krävs är 70.000 steg i veckan! I höstens roligaste aktivitetskampanj kommer lag från hela landet att inspirera varandra till att röra på sig och besöka Budapest, Barcelona, Lissabon, Paris, London och Rom på 6 veckor. Alla aktiviteter räknas och registreras enkelt i Tappas app. Oavsett om du promenerar, cyklar, styrketränar eller hugger ved. Dessutom kan du genomföra bonusuppdrag som är extra viktiga för din egen, andras och planetens hälsa! Alla dina aktiviteter tar dig framåt i virtuella kartor över storstäderna och du lär känna sevärdheter och historia längs vägen.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ruta 10">
            <a:extLst>
              <a:ext uri="{FF2B5EF4-FFF2-40B4-BE49-F238E27FC236}">
                <a16:creationId xmlns:a16="http://schemas.microsoft.com/office/drawing/2014/main" id="{0D99D057-C2A0-417A-A24B-D3409E1BD228}"/>
              </a:ext>
            </a:extLst>
          </p:cNvPr>
          <p:cNvSpPr txBox="1"/>
          <p:nvPr/>
        </p:nvSpPr>
        <p:spPr>
          <a:xfrm>
            <a:off x="2871024" y="1779897"/>
            <a:ext cx="7041477" cy="584775"/>
          </a:xfrm>
          <a:prstGeom prst="rect">
            <a:avLst/>
          </a:prstGeom>
          <a:noFill/>
        </p:spPr>
        <p:txBody>
          <a:bodyPr wrap="square" rtlCol="0">
            <a:spAutoFit/>
          </a:bodyPr>
          <a:lstStyle/>
          <a:p>
            <a:pPr algn="l"/>
            <a:r>
              <a:rPr lang="sv-SE" sz="3200" b="1" i="0" dirty="0">
                <a:solidFill>
                  <a:srgbClr val="5A5A5A"/>
                </a:solidFill>
                <a:effectLst/>
                <a:latin typeface="filson-soft"/>
              </a:rPr>
              <a:t>Friskare och gladare tillsammans!</a:t>
            </a:r>
          </a:p>
        </p:txBody>
      </p:sp>
    </p:spTree>
    <p:extLst>
      <p:ext uri="{BB962C8B-B14F-4D97-AF65-F5344CB8AC3E}">
        <p14:creationId xmlns:p14="http://schemas.microsoft.com/office/powerpoint/2010/main" val="103932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9431278E-3417-4E10-8504-AE4C089E3305}"/>
              </a:ext>
            </a:extLst>
          </p:cNvPr>
          <p:cNvSpPr/>
          <p:nvPr/>
        </p:nvSpPr>
        <p:spPr>
          <a:xfrm>
            <a:off x="2341411" y="2615694"/>
            <a:ext cx="7078633" cy="1323439"/>
          </a:xfrm>
          <a:prstGeom prst="rect">
            <a:avLst/>
          </a:prstGeom>
        </p:spPr>
        <p:txBody>
          <a:bodyPr wrap="square">
            <a:spAutoFit/>
          </a:bodyPr>
          <a:lstStyle/>
          <a:p>
            <a:pPr algn="l"/>
            <a:r>
              <a:rPr lang="sv-SE" sz="1600" b="0" i="0" dirty="0">
                <a:effectLst/>
                <a:latin typeface="filson-soft"/>
              </a:rPr>
              <a:t>Delta tillsammans</a:t>
            </a:r>
          </a:p>
          <a:p>
            <a:r>
              <a:rPr lang="sv-SE" sz="1600" b="0" i="0" dirty="0">
                <a:effectLst/>
                <a:latin typeface="open-sans"/>
              </a:rPr>
              <a:t>Nyckeln till framgång är att nå målet tillsammans. Dela upp er i lag och hjälp, peppa och motivera varandra hela vägen in i mål. Vi rekommenderar lag på 2–8 personer för att få en lagom stor grupp. Är ni fler än 8 personer? Bilda fler lag! Tillsammans jobbar ni för att nå målet i tid</a:t>
            </a:r>
            <a:r>
              <a:rPr lang="sv-SE" sz="1600" b="0" i="0" dirty="0">
                <a:solidFill>
                  <a:srgbClr val="555555"/>
                </a:solidFill>
                <a:effectLst/>
                <a:latin typeface="open-sans"/>
              </a:rPr>
              <a:t>.</a:t>
            </a:r>
            <a:endParaRPr lang="nb-NO" sz="1600" dirty="0">
              <a:solidFill>
                <a:srgbClr val="5C5C5C"/>
              </a:solidFill>
              <a:latin typeface="Alegreya Sans"/>
            </a:endParaRPr>
          </a:p>
        </p:txBody>
      </p:sp>
      <p:pic>
        <p:nvPicPr>
          <p:cNvPr id="4" name="Bildobjekt 3" descr="En bild som visar text, clipart, mätare&#10;&#10;Automatiskt genererad beskrivning">
            <a:extLst>
              <a:ext uri="{FF2B5EF4-FFF2-40B4-BE49-F238E27FC236}">
                <a16:creationId xmlns:a16="http://schemas.microsoft.com/office/drawing/2014/main" id="{5FA1DCB5-732E-E8D4-F8C1-686E5D438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98085">
            <a:off x="723679" y="805543"/>
            <a:ext cx="835856" cy="1516480"/>
          </a:xfrm>
          <a:prstGeom prst="rect">
            <a:avLst/>
          </a:prstGeom>
        </p:spPr>
      </p:pic>
      <p:sp>
        <p:nvSpPr>
          <p:cNvPr id="6" name="textruta 5">
            <a:extLst>
              <a:ext uri="{FF2B5EF4-FFF2-40B4-BE49-F238E27FC236}">
                <a16:creationId xmlns:a16="http://schemas.microsoft.com/office/drawing/2014/main" id="{3EF11657-C3FF-6CF2-ECBA-AE1C29C059FE}"/>
              </a:ext>
            </a:extLst>
          </p:cNvPr>
          <p:cNvSpPr txBox="1"/>
          <p:nvPr/>
        </p:nvSpPr>
        <p:spPr>
          <a:xfrm>
            <a:off x="2341411" y="739756"/>
            <a:ext cx="7078633" cy="1354217"/>
          </a:xfrm>
          <a:prstGeom prst="rect">
            <a:avLst/>
          </a:prstGeom>
          <a:noFill/>
        </p:spPr>
        <p:txBody>
          <a:bodyPr wrap="square">
            <a:spAutoFit/>
          </a:bodyPr>
          <a:lstStyle/>
          <a:p>
            <a:pPr algn="l"/>
            <a:r>
              <a:rPr lang="sv-SE" b="0" i="0" dirty="0">
                <a:effectLst/>
                <a:latin typeface="filson-soft"/>
              </a:rPr>
              <a:t>Nå målet</a:t>
            </a:r>
          </a:p>
          <a:p>
            <a:r>
              <a:rPr lang="sv-SE" sz="1600" b="0" i="0" dirty="0">
                <a:effectLst/>
                <a:latin typeface="open-sans"/>
              </a:rPr>
              <a:t>Målet är att hålla ett dagligt stegsnitt på 10 000 steg över hela tävlingsperioden. Alla steg ni tar och all aktivitet ni registrerar räknas till ert stegsnitt. Era steg överförs automatiskt med vår app och ni kan enkelt registrera annan aktivitet i aktivitetstabellen. </a:t>
            </a:r>
            <a:endParaRPr lang="sv-SE" sz="1600" dirty="0"/>
          </a:p>
        </p:txBody>
      </p:sp>
      <p:sp>
        <p:nvSpPr>
          <p:cNvPr id="8" name="textruta 7">
            <a:extLst>
              <a:ext uri="{FF2B5EF4-FFF2-40B4-BE49-F238E27FC236}">
                <a16:creationId xmlns:a16="http://schemas.microsoft.com/office/drawing/2014/main" id="{580C2AA7-3EB7-6AA8-E12C-A5B0D753A8AF}"/>
              </a:ext>
            </a:extLst>
          </p:cNvPr>
          <p:cNvSpPr txBox="1"/>
          <p:nvPr/>
        </p:nvSpPr>
        <p:spPr>
          <a:xfrm>
            <a:off x="2341411" y="4647577"/>
            <a:ext cx="7078632" cy="1354217"/>
          </a:xfrm>
          <a:prstGeom prst="rect">
            <a:avLst/>
          </a:prstGeom>
          <a:noFill/>
        </p:spPr>
        <p:txBody>
          <a:bodyPr wrap="square">
            <a:spAutoFit/>
          </a:bodyPr>
          <a:lstStyle/>
          <a:p>
            <a:pPr algn="l"/>
            <a:r>
              <a:rPr lang="sv-SE" b="0" i="0" dirty="0">
                <a:effectLst/>
                <a:latin typeface="filson-soft"/>
              </a:rPr>
              <a:t>Följ er framgång</a:t>
            </a:r>
          </a:p>
          <a:p>
            <a:r>
              <a:rPr lang="sv-SE" sz="1600" b="0" i="0" dirty="0">
                <a:effectLst/>
                <a:latin typeface="open-sans"/>
              </a:rPr>
              <a:t>Följ utmaningen inne på tappa.se och jämför er med kollegor, lag och avdelningar internt på arbetsplatsen. Är det någon ni önskar att utmana lite extra? Topplistorna ger er en enkel översikt över hela utmaningen och i kartan kan du följa din och lagets framgång mot 500 000steg.</a:t>
            </a:r>
            <a:endParaRPr lang="sv-SE" sz="1600" dirty="0"/>
          </a:p>
        </p:txBody>
      </p:sp>
      <p:pic>
        <p:nvPicPr>
          <p:cNvPr id="13" name="Bildobjekt 12">
            <a:extLst>
              <a:ext uri="{FF2B5EF4-FFF2-40B4-BE49-F238E27FC236}">
                <a16:creationId xmlns:a16="http://schemas.microsoft.com/office/drawing/2014/main" id="{5D8515AB-9E69-3DC4-163E-FF2B377C8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43" y="4841061"/>
            <a:ext cx="1415627" cy="1415627"/>
          </a:xfrm>
          <a:prstGeom prst="rect">
            <a:avLst/>
          </a:prstGeom>
        </p:spPr>
      </p:pic>
      <p:pic>
        <p:nvPicPr>
          <p:cNvPr id="17" name="Bildobjekt 16">
            <a:extLst>
              <a:ext uri="{FF2B5EF4-FFF2-40B4-BE49-F238E27FC236}">
                <a16:creationId xmlns:a16="http://schemas.microsoft.com/office/drawing/2014/main" id="{B9D68988-E7DB-1E54-6047-CDAE13FD3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15" y="2851685"/>
            <a:ext cx="1693082" cy="1221713"/>
          </a:xfrm>
          <a:prstGeom prst="rect">
            <a:avLst/>
          </a:prstGeom>
        </p:spPr>
      </p:pic>
      <p:sp>
        <p:nvSpPr>
          <p:cNvPr id="18" name="Rektangel 17">
            <a:extLst>
              <a:ext uri="{FF2B5EF4-FFF2-40B4-BE49-F238E27FC236}">
                <a16:creationId xmlns:a16="http://schemas.microsoft.com/office/drawing/2014/main" id="{CA02740A-075D-15A3-DBB6-EC305D4DF8BC}"/>
              </a:ext>
            </a:extLst>
          </p:cNvPr>
          <p:cNvSpPr/>
          <p:nvPr/>
        </p:nvSpPr>
        <p:spPr>
          <a:xfrm>
            <a:off x="0" y="0"/>
            <a:ext cx="12192000" cy="165577"/>
          </a:xfrm>
          <a:prstGeom prst="rect">
            <a:avLst/>
          </a:prstGeom>
          <a:solidFill>
            <a:srgbClr val="DA7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01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9CFCC5B1-C84B-AF30-527E-E653739BF0DC}"/>
              </a:ext>
            </a:extLst>
          </p:cNvPr>
          <p:cNvSpPr txBox="1"/>
          <p:nvPr/>
        </p:nvSpPr>
        <p:spPr>
          <a:xfrm>
            <a:off x="2824432" y="2678507"/>
            <a:ext cx="6094562" cy="2246769"/>
          </a:xfrm>
          <a:prstGeom prst="rect">
            <a:avLst/>
          </a:prstGeom>
          <a:noFill/>
        </p:spPr>
        <p:txBody>
          <a:bodyPr wrap="square">
            <a:spAutoFit/>
          </a:bodyPr>
          <a:lstStyle/>
          <a:p>
            <a:pPr algn="ctr"/>
            <a:r>
              <a:rPr lang="sv-SE" sz="3200" b="0" i="0" dirty="0">
                <a:solidFill>
                  <a:srgbClr val="222222"/>
                </a:solidFill>
                <a:effectLst/>
                <a:latin typeface="filson-soft"/>
              </a:rPr>
              <a:t>Vinn presentkort!</a:t>
            </a:r>
            <a:endParaRPr lang="sv-SE" sz="3200" b="0" i="0" dirty="0">
              <a:effectLst/>
              <a:latin typeface="filson-soft"/>
            </a:endParaRPr>
          </a:p>
          <a:p>
            <a:pPr algn="ctr"/>
            <a:r>
              <a:rPr lang="sv-SE" b="0" i="0" dirty="0">
                <a:effectLst/>
                <a:latin typeface="open-sans"/>
              </a:rPr>
              <a:t>Alla som når 10 000 i stegsnitt under perioden är med i utlottningen av presentkort. Veckopriser kommer också att lottas ut bland alla som håller i genomsnitt 10 000 steg om dagen. Dessutom är alla som genomför minst 30 bonusuppdrag som stärker sin egen, andras eller planetens hälsa med i utlottningen av bonuspriser!</a:t>
            </a:r>
            <a:endParaRPr lang="sv-SE" dirty="0"/>
          </a:p>
        </p:txBody>
      </p:sp>
      <p:sp>
        <p:nvSpPr>
          <p:cNvPr id="6" name="Rektangel 5">
            <a:extLst>
              <a:ext uri="{FF2B5EF4-FFF2-40B4-BE49-F238E27FC236}">
                <a16:creationId xmlns:a16="http://schemas.microsoft.com/office/drawing/2014/main" id="{24C805B8-FFDD-0966-73B9-0246BED67A9C}"/>
              </a:ext>
            </a:extLst>
          </p:cNvPr>
          <p:cNvSpPr/>
          <p:nvPr/>
        </p:nvSpPr>
        <p:spPr>
          <a:xfrm>
            <a:off x="0" y="0"/>
            <a:ext cx="12192000" cy="165577"/>
          </a:xfrm>
          <a:prstGeom prst="rect">
            <a:avLst/>
          </a:prstGeom>
          <a:solidFill>
            <a:srgbClr val="D86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 2" descr="Ballonger kontur">
            <a:extLst>
              <a:ext uri="{FF2B5EF4-FFF2-40B4-BE49-F238E27FC236}">
                <a16:creationId xmlns:a16="http://schemas.microsoft.com/office/drawing/2014/main" id="{423B21A1-9F98-2BC7-053E-31C924AB45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8239" y="499457"/>
            <a:ext cx="2095076" cy="2095076"/>
          </a:xfrm>
          <a:prstGeom prst="rect">
            <a:avLst/>
          </a:prstGeom>
        </p:spPr>
      </p:pic>
    </p:spTree>
    <p:extLst>
      <p:ext uri="{BB962C8B-B14F-4D97-AF65-F5344CB8AC3E}">
        <p14:creationId xmlns:p14="http://schemas.microsoft.com/office/powerpoint/2010/main" val="6792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6DBA17B-05CD-244E-0660-3EA564BCA6F0}"/>
              </a:ext>
            </a:extLst>
          </p:cNvPr>
          <p:cNvSpPr/>
          <p:nvPr/>
        </p:nvSpPr>
        <p:spPr>
          <a:xfrm>
            <a:off x="0" y="0"/>
            <a:ext cx="12192000" cy="165577"/>
          </a:xfrm>
          <a:prstGeom prst="rect">
            <a:avLst/>
          </a:prstGeom>
          <a:solidFill>
            <a:srgbClr val="DA7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9" name="Bildobjekt 18" descr="En bild som visar Flygfotografi, karta&#10;&#10;Automatiskt genererad beskrivning">
            <a:extLst>
              <a:ext uri="{FF2B5EF4-FFF2-40B4-BE49-F238E27FC236}">
                <a16:creationId xmlns:a16="http://schemas.microsoft.com/office/drawing/2014/main" id="{7ADCB0B1-28CC-F564-3D5E-9309D9AB1F12}"/>
              </a:ext>
            </a:extLst>
          </p:cNvPr>
          <p:cNvPicPr>
            <a:picLocks noChangeAspect="1"/>
          </p:cNvPicPr>
          <p:nvPr/>
        </p:nvPicPr>
        <p:blipFill>
          <a:blip r:embed="rId2"/>
          <a:stretch>
            <a:fillRect/>
          </a:stretch>
        </p:blipFill>
        <p:spPr>
          <a:xfrm>
            <a:off x="666750" y="928687"/>
            <a:ext cx="10858500" cy="5000625"/>
          </a:xfrm>
          <a:prstGeom prst="rect">
            <a:avLst/>
          </a:prstGeom>
        </p:spPr>
      </p:pic>
    </p:spTree>
    <p:extLst>
      <p:ext uri="{BB962C8B-B14F-4D97-AF65-F5344CB8AC3E}">
        <p14:creationId xmlns:p14="http://schemas.microsoft.com/office/powerpoint/2010/main" val="425603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5075104D-8A04-9142-51B6-CEAB18CA4CDA}"/>
              </a:ext>
            </a:extLst>
          </p:cNvPr>
          <p:cNvSpPr txBox="1"/>
          <p:nvPr/>
        </p:nvSpPr>
        <p:spPr>
          <a:xfrm>
            <a:off x="977692" y="608163"/>
            <a:ext cx="6518662" cy="1415772"/>
          </a:xfrm>
          <a:prstGeom prst="rect">
            <a:avLst/>
          </a:prstGeom>
          <a:noFill/>
        </p:spPr>
        <p:txBody>
          <a:bodyPr wrap="square">
            <a:spAutoFit/>
          </a:bodyPr>
          <a:lstStyle/>
          <a:p>
            <a:pPr algn="ctr"/>
            <a:r>
              <a:rPr lang="sv-SE" sz="3200" b="1" i="0" dirty="0">
                <a:solidFill>
                  <a:srgbClr val="222222"/>
                </a:solidFill>
                <a:effectLst/>
                <a:latin typeface="filson-soft"/>
              </a:rPr>
              <a:t>Bonusuppdrag</a:t>
            </a:r>
          </a:p>
          <a:p>
            <a:pPr algn="ctr"/>
            <a:r>
              <a:rPr lang="sv-SE" b="0" i="0" dirty="0">
                <a:solidFill>
                  <a:srgbClr val="4A4A4A"/>
                </a:solidFill>
                <a:effectLst/>
                <a:latin typeface="open-sans"/>
              </a:rPr>
              <a:t>Bonusuppdragen motiverar till att göra små val i vardagen som stärker din, andras och planetens hälsa. Följande bonusuppdrag ger 500 steg per gång det utförs i kampanjen och hjälper dig på vägen.</a:t>
            </a:r>
            <a:endParaRPr lang="sv-SE" dirty="0"/>
          </a:p>
        </p:txBody>
      </p:sp>
      <p:pic>
        <p:nvPicPr>
          <p:cNvPr id="3" name="Bildobjekt 2" descr="En bild som visar text, skärmbild, dator, multimedia&#10;&#10;Automatiskt genererad beskrivning">
            <a:extLst>
              <a:ext uri="{FF2B5EF4-FFF2-40B4-BE49-F238E27FC236}">
                <a16:creationId xmlns:a16="http://schemas.microsoft.com/office/drawing/2014/main" id="{C8DE0BF0-BB24-0B93-6B96-988873ED83E8}"/>
              </a:ext>
            </a:extLst>
          </p:cNvPr>
          <p:cNvPicPr>
            <a:picLocks noChangeAspect="1"/>
          </p:cNvPicPr>
          <p:nvPr/>
        </p:nvPicPr>
        <p:blipFill rotWithShape="1">
          <a:blip r:embed="rId2">
            <a:extLst>
              <a:ext uri="{28A0092B-C50C-407E-A947-70E740481C1C}">
                <a14:useLocalDpi xmlns:a14="http://schemas.microsoft.com/office/drawing/2010/main" val="0"/>
              </a:ext>
            </a:extLst>
          </a:blip>
          <a:srcRect l="1" t="13605" r="-830" b="18367"/>
          <a:stretch/>
        </p:blipFill>
        <p:spPr>
          <a:xfrm>
            <a:off x="876565" y="2588177"/>
            <a:ext cx="6130726" cy="3467390"/>
          </a:xfrm>
          <a:prstGeom prst="rect">
            <a:avLst/>
          </a:prstGeom>
        </p:spPr>
      </p:pic>
      <p:pic>
        <p:nvPicPr>
          <p:cNvPr id="5" name="Bildobjekt 4" descr="En bild som visar text, skärmbild, Kommunikationsenhet, Mobil enhet&#10;&#10;Automatiskt genererad beskrivning">
            <a:extLst>
              <a:ext uri="{FF2B5EF4-FFF2-40B4-BE49-F238E27FC236}">
                <a16:creationId xmlns:a16="http://schemas.microsoft.com/office/drawing/2014/main" id="{169951DD-76F4-E83F-A601-B8A8EAC80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087" y="1002233"/>
            <a:ext cx="6028089" cy="5053334"/>
          </a:xfrm>
          <a:prstGeom prst="rect">
            <a:avLst/>
          </a:prstGeom>
        </p:spPr>
      </p:pic>
    </p:spTree>
    <p:extLst>
      <p:ext uri="{BB962C8B-B14F-4D97-AF65-F5344CB8AC3E}">
        <p14:creationId xmlns:p14="http://schemas.microsoft.com/office/powerpoint/2010/main" val="1865135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0C7C34A5-1086-8929-7ECD-FCEE89840F9F}"/>
              </a:ext>
            </a:extLst>
          </p:cNvPr>
          <p:cNvSpPr txBox="1"/>
          <p:nvPr/>
        </p:nvSpPr>
        <p:spPr>
          <a:xfrm>
            <a:off x="2509581" y="1419913"/>
            <a:ext cx="7364186" cy="1631216"/>
          </a:xfrm>
          <a:prstGeom prst="rect">
            <a:avLst/>
          </a:prstGeom>
          <a:noFill/>
        </p:spPr>
        <p:txBody>
          <a:bodyPr wrap="square">
            <a:spAutoFit/>
          </a:bodyPr>
          <a:lstStyle/>
          <a:p>
            <a:pPr algn="ctr"/>
            <a:r>
              <a:rPr lang="sv-SE" sz="2800" b="1" i="0" dirty="0">
                <a:solidFill>
                  <a:srgbClr val="222222"/>
                </a:solidFill>
                <a:effectLst/>
                <a:latin typeface="filson-soft"/>
              </a:rPr>
              <a:t>Så här registrerar ni aktivitet</a:t>
            </a:r>
          </a:p>
          <a:p>
            <a:pPr algn="ctr"/>
            <a:r>
              <a:rPr lang="sv-SE" sz="2400" b="0" i="0" dirty="0">
                <a:solidFill>
                  <a:srgbClr val="4A4A4A"/>
                </a:solidFill>
                <a:effectLst/>
                <a:latin typeface="open-sans"/>
              </a:rPr>
              <a:t>Målet är att nå en aktivitetsnivå på 10 000 steg om dagen och alla aktiviteter räknas! Därför kan du på ett enkelt sätt registrera all din aktivitet direkt i appen och på webben.</a:t>
            </a:r>
          </a:p>
        </p:txBody>
      </p:sp>
      <p:pic>
        <p:nvPicPr>
          <p:cNvPr id="5" name="Bildobjekt 4">
            <a:extLst>
              <a:ext uri="{FF2B5EF4-FFF2-40B4-BE49-F238E27FC236}">
                <a16:creationId xmlns:a16="http://schemas.microsoft.com/office/drawing/2014/main" id="{CC3A9644-34DE-1A62-63B5-03D053150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613" y="3299793"/>
            <a:ext cx="1705841" cy="1705841"/>
          </a:xfrm>
          <a:prstGeom prst="rect">
            <a:avLst/>
          </a:prstGeom>
        </p:spPr>
      </p:pic>
      <p:pic>
        <p:nvPicPr>
          <p:cNvPr id="7" name="Bildobjekt 6">
            <a:extLst>
              <a:ext uri="{FF2B5EF4-FFF2-40B4-BE49-F238E27FC236}">
                <a16:creationId xmlns:a16="http://schemas.microsoft.com/office/drawing/2014/main" id="{FA90BE20-1835-13F6-99CD-7B85DE0C5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892" y="3299793"/>
            <a:ext cx="1705841" cy="1705841"/>
          </a:xfrm>
          <a:prstGeom prst="rect">
            <a:avLst/>
          </a:prstGeom>
        </p:spPr>
      </p:pic>
      <p:pic>
        <p:nvPicPr>
          <p:cNvPr id="9" name="Bildobjekt 8">
            <a:extLst>
              <a:ext uri="{FF2B5EF4-FFF2-40B4-BE49-F238E27FC236}">
                <a16:creationId xmlns:a16="http://schemas.microsoft.com/office/drawing/2014/main" id="{172C1C7B-0077-2800-C0D4-50E11D411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4671" y="3299793"/>
            <a:ext cx="1705841" cy="1705841"/>
          </a:xfrm>
          <a:prstGeom prst="rect">
            <a:avLst/>
          </a:prstGeom>
        </p:spPr>
      </p:pic>
      <p:sp>
        <p:nvSpPr>
          <p:cNvPr id="10" name="Rektangel 9">
            <a:extLst>
              <a:ext uri="{FF2B5EF4-FFF2-40B4-BE49-F238E27FC236}">
                <a16:creationId xmlns:a16="http://schemas.microsoft.com/office/drawing/2014/main" id="{044393B5-3BC5-260C-7533-660AE8B3D5DF}"/>
              </a:ext>
            </a:extLst>
          </p:cNvPr>
          <p:cNvSpPr/>
          <p:nvPr/>
        </p:nvSpPr>
        <p:spPr>
          <a:xfrm>
            <a:off x="0" y="0"/>
            <a:ext cx="12192000" cy="165577"/>
          </a:xfrm>
          <a:prstGeom prst="rect">
            <a:avLst/>
          </a:prstGeom>
          <a:solidFill>
            <a:srgbClr val="DA7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ABB5F938-B9D0-F93E-0CD7-075005C6A39E}"/>
              </a:ext>
            </a:extLst>
          </p:cNvPr>
          <p:cNvSpPr txBox="1"/>
          <p:nvPr/>
        </p:nvSpPr>
        <p:spPr>
          <a:xfrm>
            <a:off x="2792858" y="4858653"/>
            <a:ext cx="1569875" cy="369332"/>
          </a:xfrm>
          <a:prstGeom prst="rect">
            <a:avLst/>
          </a:prstGeom>
          <a:noFill/>
        </p:spPr>
        <p:txBody>
          <a:bodyPr wrap="square">
            <a:spAutoFit/>
          </a:bodyPr>
          <a:lstStyle/>
          <a:p>
            <a:r>
              <a:rPr lang="sv-SE" b="0" i="0" dirty="0">
                <a:solidFill>
                  <a:srgbClr val="4A4A4A"/>
                </a:solidFill>
                <a:effectLst/>
                <a:latin typeface="Filson Pro Regular"/>
              </a:rPr>
              <a:t>Tappa-appen</a:t>
            </a:r>
            <a:endParaRPr lang="sv-SE" dirty="0"/>
          </a:p>
        </p:txBody>
      </p:sp>
      <p:sp>
        <p:nvSpPr>
          <p:cNvPr id="14" name="textruta 13">
            <a:extLst>
              <a:ext uri="{FF2B5EF4-FFF2-40B4-BE49-F238E27FC236}">
                <a16:creationId xmlns:a16="http://schemas.microsoft.com/office/drawing/2014/main" id="{2F051AAC-378E-81B6-5B74-0EE4A7981B37}"/>
              </a:ext>
            </a:extLst>
          </p:cNvPr>
          <p:cNvSpPr txBox="1"/>
          <p:nvPr/>
        </p:nvSpPr>
        <p:spPr>
          <a:xfrm>
            <a:off x="5229067" y="4858653"/>
            <a:ext cx="2219835" cy="369332"/>
          </a:xfrm>
          <a:prstGeom prst="rect">
            <a:avLst/>
          </a:prstGeom>
          <a:noFill/>
        </p:spPr>
        <p:txBody>
          <a:bodyPr wrap="square">
            <a:spAutoFit/>
          </a:bodyPr>
          <a:lstStyle/>
          <a:p>
            <a:r>
              <a:rPr lang="sv-SE" b="0" i="0" dirty="0">
                <a:solidFill>
                  <a:srgbClr val="4A4A4A"/>
                </a:solidFill>
                <a:effectLst/>
                <a:latin typeface="Filson Pro Regular"/>
              </a:rPr>
              <a:t>Aktivitetstabellen</a:t>
            </a:r>
            <a:endParaRPr lang="sv-SE" dirty="0"/>
          </a:p>
        </p:txBody>
      </p:sp>
      <p:sp>
        <p:nvSpPr>
          <p:cNvPr id="16" name="textruta 15">
            <a:extLst>
              <a:ext uri="{FF2B5EF4-FFF2-40B4-BE49-F238E27FC236}">
                <a16:creationId xmlns:a16="http://schemas.microsoft.com/office/drawing/2014/main" id="{864FC69B-1595-75C7-C39B-C8ED224AA6C3}"/>
              </a:ext>
            </a:extLst>
          </p:cNvPr>
          <p:cNvSpPr txBox="1"/>
          <p:nvPr/>
        </p:nvSpPr>
        <p:spPr>
          <a:xfrm>
            <a:off x="8154671" y="4858653"/>
            <a:ext cx="2219835" cy="369332"/>
          </a:xfrm>
          <a:prstGeom prst="rect">
            <a:avLst/>
          </a:prstGeom>
          <a:noFill/>
        </p:spPr>
        <p:txBody>
          <a:bodyPr wrap="square">
            <a:spAutoFit/>
          </a:bodyPr>
          <a:lstStyle/>
          <a:p>
            <a:r>
              <a:rPr lang="sv-SE" b="0" i="0" dirty="0">
                <a:solidFill>
                  <a:srgbClr val="4A4A4A"/>
                </a:solidFill>
                <a:effectLst/>
                <a:latin typeface="Filson Pro Regular"/>
              </a:rPr>
              <a:t>Aktivitetsarmband</a:t>
            </a:r>
            <a:endParaRPr lang="sv-SE" dirty="0"/>
          </a:p>
        </p:txBody>
      </p:sp>
    </p:spTree>
    <p:extLst>
      <p:ext uri="{BB962C8B-B14F-4D97-AF65-F5344CB8AC3E}">
        <p14:creationId xmlns:p14="http://schemas.microsoft.com/office/powerpoint/2010/main" val="224888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bakgrund-med-aktivitet.png">
            <a:extLst>
              <a:ext uri="{FF2B5EF4-FFF2-40B4-BE49-F238E27FC236}">
                <a16:creationId xmlns:a16="http://schemas.microsoft.com/office/drawing/2014/main" id="{7EB1CBB9-69D1-4D8B-9D01-8552D674B5C4}"/>
              </a:ext>
            </a:extLst>
          </p:cNvPr>
          <p:cNvPicPr>
            <a:picLocks noChangeAspect="1"/>
          </p:cNvPicPr>
          <p:nvPr/>
        </p:nvPicPr>
        <p:blipFill rotWithShape="1">
          <a:blip r:embed="rId2">
            <a:alphaModFix amt="57000"/>
            <a:extLst>
              <a:ext uri="{28A0092B-C50C-407E-A947-70E740481C1C}">
                <a14:useLocalDpi xmlns:a14="http://schemas.microsoft.com/office/drawing/2010/main" val="0"/>
              </a:ext>
            </a:extLst>
          </a:blip>
          <a:srcRect t="24452" b="16338"/>
          <a:stretch/>
        </p:blipFill>
        <p:spPr>
          <a:xfrm>
            <a:off x="0" y="0"/>
            <a:ext cx="12192000" cy="6858000"/>
          </a:xfrm>
          <a:prstGeom prst="rect">
            <a:avLst/>
          </a:prstGeom>
        </p:spPr>
      </p:pic>
      <p:sp>
        <p:nvSpPr>
          <p:cNvPr id="3" name="Rektangel 2">
            <a:extLst>
              <a:ext uri="{FF2B5EF4-FFF2-40B4-BE49-F238E27FC236}">
                <a16:creationId xmlns:a16="http://schemas.microsoft.com/office/drawing/2014/main" id="{8D748570-2487-4C2B-AD8A-F8B41470D022}"/>
              </a:ext>
            </a:extLst>
          </p:cNvPr>
          <p:cNvSpPr/>
          <p:nvPr/>
        </p:nvSpPr>
        <p:spPr>
          <a:xfrm>
            <a:off x="2362630" y="1967061"/>
            <a:ext cx="7466740" cy="3416320"/>
          </a:xfrm>
          <a:prstGeom prst="rect">
            <a:avLst/>
          </a:prstGeom>
        </p:spPr>
        <p:txBody>
          <a:bodyPr wrap="square">
            <a:spAutoFit/>
          </a:bodyPr>
          <a:lstStyle/>
          <a:p>
            <a:r>
              <a:rPr lang="sv-SE" sz="3200" b="1" dirty="0">
                <a:latin typeface="filson-pro"/>
              </a:rPr>
              <a:t>SÅ HÄR KOMMER NI IGÅNG</a:t>
            </a:r>
            <a:endParaRPr lang="sv-SE" sz="3200" dirty="0">
              <a:latin typeface="Alegreya Sans" panose="00000500000000000000" pitchFamily="2" charset="0"/>
            </a:endParaRPr>
          </a:p>
          <a:p>
            <a:pPr marL="457200" indent="-457200">
              <a:buFont typeface="+mj-lt"/>
              <a:buAutoNum type="arabicPeriod"/>
            </a:pPr>
            <a:r>
              <a:rPr lang="sv-SE" sz="2400" dirty="0">
                <a:latin typeface="Alegreya Sans" panose="00000500000000000000" pitchFamily="2" charset="0"/>
              </a:rPr>
              <a:t>Ladda ner Tappas app - "Tappa Pro".</a:t>
            </a:r>
          </a:p>
          <a:p>
            <a:pPr marL="457200" indent="-457200">
              <a:buFont typeface="+mj-lt"/>
              <a:buAutoNum type="arabicPeriod"/>
            </a:pPr>
            <a:r>
              <a:rPr lang="sv-SE" sz="2400" dirty="0">
                <a:latin typeface="Alegreya Sans" panose="00000500000000000000" pitchFamily="2" charset="0"/>
              </a:rPr>
              <a:t>Skapa ett konto eller logga in med ett existerande i appen.</a:t>
            </a:r>
          </a:p>
          <a:p>
            <a:pPr marL="457200" indent="-457200">
              <a:buFont typeface="+mj-lt"/>
              <a:buAutoNum type="arabicPeriod"/>
            </a:pPr>
            <a:r>
              <a:rPr lang="sv-SE" sz="2400" dirty="0">
                <a:latin typeface="Alegreya Sans" panose="00000500000000000000" pitchFamily="2" charset="0"/>
              </a:rPr>
              <a:t>Skriv in startkoden</a:t>
            </a:r>
            <a:r>
              <a:rPr lang="sv-SE" sz="2400">
                <a:latin typeface="Alegreya Sans" panose="00000500000000000000" pitchFamily="2" charset="0"/>
              </a:rPr>
              <a:t>: </a:t>
            </a:r>
            <a:r>
              <a:rPr lang="sv-SE" sz="2400" b="0" i="0">
                <a:solidFill>
                  <a:srgbClr val="333333"/>
                </a:solidFill>
                <a:effectLst/>
                <a:highlight>
                  <a:srgbClr val="FFFFFF"/>
                </a:highlight>
                <a:latin typeface="Helvetica Neue"/>
              </a:rPr>
              <a:t>XXXX</a:t>
            </a:r>
            <a:endParaRPr lang="sv-SE" sz="2400" b="1" dirty="0">
              <a:latin typeface="Alegreya Sans" panose="00000500000000000000" pitchFamily="2" charset="0"/>
            </a:endParaRPr>
          </a:p>
          <a:p>
            <a:pPr marL="457200" indent="-457200">
              <a:buFont typeface="+mj-lt"/>
              <a:buAutoNum type="arabicPeriod"/>
            </a:pPr>
            <a:r>
              <a:rPr lang="sv-SE" sz="2400" dirty="0">
                <a:latin typeface="Alegreya Sans" panose="00000500000000000000" pitchFamily="2" charset="0"/>
              </a:rPr>
              <a:t>Eller registrera dig </a:t>
            </a:r>
            <a:r>
              <a:rPr lang="sv-SE" sz="2400" dirty="0">
                <a:latin typeface="Alegreya Sans" panose="00000500000000000000" pitchFamily="2" charset="0"/>
                <a:hlinkClick r:id="rId3"/>
              </a:rPr>
              <a:t>här</a:t>
            </a:r>
            <a:endParaRPr lang="nb-NO" sz="2400" dirty="0">
              <a:latin typeface="Alegreya Sans" panose="00000500000000000000" pitchFamily="2" charset="0"/>
            </a:endParaRPr>
          </a:p>
          <a:p>
            <a:endParaRPr lang="sv-SE" sz="2400" dirty="0">
              <a:latin typeface="Alegreya Sans" panose="00000500000000000000" pitchFamily="2" charset="0"/>
            </a:endParaRPr>
          </a:p>
          <a:p>
            <a:endParaRPr lang="nb-NO" sz="2400" dirty="0">
              <a:latin typeface="Alegreya Sans" panose="00000500000000000000" pitchFamily="2" charset="0"/>
            </a:endParaRPr>
          </a:p>
          <a:p>
            <a:pPr algn="ctr"/>
            <a:r>
              <a:rPr lang="nb-NO" sz="1600" dirty="0">
                <a:solidFill>
                  <a:srgbClr val="5C5C5C"/>
                </a:solidFill>
                <a:latin typeface="Alegreya Sans" panose="00000500000000000000" pitchFamily="2" charset="0"/>
              </a:rPr>
              <a:t>Undrar du något? Kontakta Tappa på: </a:t>
            </a:r>
            <a:r>
              <a:rPr lang="nb-NO" sz="1600" dirty="0">
                <a:solidFill>
                  <a:schemeClr val="accent2"/>
                </a:solidFill>
                <a:latin typeface="Alegreya Sans" panose="00000500000000000000" pitchFamily="2" charset="0"/>
                <a:hlinkClick r:id="rId4"/>
              </a:rPr>
              <a:t>info@tappa.se</a:t>
            </a:r>
            <a:endParaRPr lang="nb-NO" sz="1600" dirty="0">
              <a:solidFill>
                <a:schemeClr val="accent2"/>
              </a:solidFill>
              <a:latin typeface="Alegreya Sans" panose="00000500000000000000" pitchFamily="2" charset="0"/>
            </a:endParaRPr>
          </a:p>
        </p:txBody>
      </p:sp>
    </p:spTree>
    <p:extLst>
      <p:ext uri="{BB962C8B-B14F-4D97-AF65-F5344CB8AC3E}">
        <p14:creationId xmlns:p14="http://schemas.microsoft.com/office/powerpoint/2010/main" val="612087517"/>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485</Words>
  <Application>Microsoft Macintosh PowerPoint</Application>
  <PresentationFormat>Bredbild</PresentationFormat>
  <Paragraphs>26</Paragraphs>
  <Slides>9</Slides>
  <Notes>0</Notes>
  <HiddenSlides>0</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9</vt:i4>
      </vt:variant>
    </vt:vector>
  </HeadingPairs>
  <TitlesOfParts>
    <vt:vector size="20" baseType="lpstr">
      <vt:lpstr>Alegreya Sans</vt:lpstr>
      <vt:lpstr>Arial</vt:lpstr>
      <vt:lpstr>Calibri</vt:lpstr>
      <vt:lpstr>Calibri Light</vt:lpstr>
      <vt:lpstr>Filson Pro Regular</vt:lpstr>
      <vt:lpstr>filson-pro</vt:lpstr>
      <vt:lpstr>filson-soft</vt:lpstr>
      <vt:lpstr>Helvetica Neue</vt:lpstr>
      <vt:lpstr>open-sans</vt:lpstr>
      <vt:lpstr>Signika Bold</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Emelie Köllerström</dc:creator>
  <cp:lastModifiedBy>Björn Einarsson</cp:lastModifiedBy>
  <cp:revision>15</cp:revision>
  <dcterms:created xsi:type="dcterms:W3CDTF">2021-02-04T10:13:59Z</dcterms:created>
  <dcterms:modified xsi:type="dcterms:W3CDTF">2024-08-21T07:44:37Z</dcterms:modified>
</cp:coreProperties>
</file>